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notesSlides/notesSlide3.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notesSlides/notesSlide4.xml" ContentType="application/vnd.openxmlformats-officedocument.presentationml.notesSlide+xml"/>
  <Override PartName="/ppt/theme/themeOverride9.xml" ContentType="application/vnd.openxmlformats-officedocument.themeOverride+xml"/>
  <Override PartName="/ppt/theme/themeOverride10.xml" ContentType="application/vnd.openxmlformats-officedocument.themeOverride+xml"/>
  <Override PartName="/ppt/notesSlides/notesSlide5.xml" ContentType="application/vnd.openxmlformats-officedocument.presentationml.notesSlide+xml"/>
  <Override PartName="/ppt/theme/themeOverride11.xml" ContentType="application/vnd.openxmlformats-officedocument.themeOverride+xml"/>
  <Override PartName="/ppt/theme/themeOverride12.xml" ContentType="application/vnd.openxmlformats-officedocument.themeOverride+xml"/>
  <Override PartName="/ppt/notesSlides/notesSlide6.xml" ContentType="application/vnd.openxmlformats-officedocument.presentationml.notesSl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notesSlides/notesSlide7.xml" ContentType="application/vnd.openxmlformats-officedocument.presentationml.notesSl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notesSlides/notesSlide8.xml" ContentType="application/vnd.openxmlformats-officedocument.presentationml.notesSlide+xml"/>
  <Override PartName="/ppt/theme/themeOverride29.xml" ContentType="application/vnd.openxmlformats-officedocument.themeOverride+xml"/>
  <Override PartName="/ppt/notesSlides/notesSlide9.xml" ContentType="application/vnd.openxmlformats-officedocument.presentationml.notesSlide+xml"/>
  <Override PartName="/ppt/theme/themeOverride30.xml" ContentType="application/vnd.openxmlformats-officedocument.themeOverride+xml"/>
  <Override PartName="/ppt/theme/themeOverride31.xml" ContentType="application/vnd.openxmlformats-officedocument.themeOverride+xml"/>
  <Override PartName="/ppt/notesSlides/notesSlide10.xml" ContentType="application/vnd.openxmlformats-officedocument.presentationml.notesSlide+xml"/>
  <Override PartName="/ppt/theme/themeOverride32.xml" ContentType="application/vnd.openxmlformats-officedocument.themeOverride+xml"/>
  <Override PartName="/ppt/notesSlides/notesSlide11.xml" ContentType="application/vnd.openxmlformats-officedocument.presentationml.notesSlide+xml"/>
  <Override PartName="/ppt/theme/themeOverride33.xml" ContentType="application/vnd.openxmlformats-officedocument.themeOverride+xml"/>
  <Override PartName="/ppt/theme/themeOverride34.xml" ContentType="application/vnd.openxmlformats-officedocument.themeOverride+xml"/>
  <Override PartName="/ppt/theme/themeOverride35.xml" ContentType="application/vnd.openxmlformats-officedocument.themeOverride+xml"/>
  <Override PartName="/ppt/theme/themeOverride36.xml" ContentType="application/vnd.openxmlformats-officedocument.themeOverride+xml"/>
  <Override PartName="/ppt/theme/themeOverride37.xml" ContentType="application/vnd.openxmlformats-officedocument.themeOverride+xml"/>
  <Override PartName="/ppt/theme/themeOverride38.xml" ContentType="application/vnd.openxmlformats-officedocument.themeOverride+xml"/>
  <Override PartName="/ppt/theme/themeOverride39.xml" ContentType="application/vnd.openxmlformats-officedocument.themeOverride+xml"/>
  <Override PartName="/ppt/theme/themeOverride40.xml" ContentType="application/vnd.openxmlformats-officedocument.themeOverride+xml"/>
  <Override PartName="/ppt/theme/themeOverride41.xml" ContentType="application/vnd.openxmlformats-officedocument.themeOverride+xml"/>
  <Override PartName="/ppt/theme/themeOverride42.xml" ContentType="application/vnd.openxmlformats-officedocument.themeOverride+xml"/>
  <Override PartName="/ppt/notesSlides/notesSlide12.xml" ContentType="application/vnd.openxmlformats-officedocument.presentationml.notesSlide+xml"/>
  <Override PartName="/ppt/theme/themeOverride43.xml" ContentType="application/vnd.openxmlformats-officedocument.themeOverride+xml"/>
  <Override PartName="/ppt/theme/themeOverride44.xml" ContentType="application/vnd.openxmlformats-officedocument.themeOverride+xml"/>
  <Override PartName="/ppt/theme/themeOverride45.xml" ContentType="application/vnd.openxmlformats-officedocument.themeOverride+xml"/>
  <Override PartName="/ppt/theme/themeOverride46.xml" ContentType="application/vnd.openxmlformats-officedocument.themeOverride+xml"/>
  <Override PartName="/ppt/theme/themeOverride47.xml" ContentType="application/vnd.openxmlformats-officedocument.themeOverride+xml"/>
  <Override PartName="/ppt/theme/themeOverride48.xml" ContentType="application/vnd.openxmlformats-officedocument.themeOverride+xml"/>
  <Override PartName="/ppt/theme/themeOverride49.xml" ContentType="application/vnd.openxmlformats-officedocument.themeOverride+xml"/>
  <Override PartName="/ppt/theme/themeOverride50.xml" ContentType="application/vnd.openxmlformats-officedocument.themeOverride+xml"/>
  <Override PartName="/ppt/theme/themeOverride51.xml" ContentType="application/vnd.openxmlformats-officedocument.themeOverride+xml"/>
  <Override PartName="/ppt/theme/themeOverride52.xml" ContentType="application/vnd.openxmlformats-officedocument.themeOverride+xml"/>
  <Override PartName="/ppt/theme/themeOverride53.xml" ContentType="application/vnd.openxmlformats-officedocument.themeOverride+xml"/>
  <Override PartName="/ppt/theme/themeOverride54.xml" ContentType="application/vnd.openxmlformats-officedocument.themeOverride+xml"/>
  <Override PartName="/ppt/notesSlides/notesSlide13.xml" ContentType="application/vnd.openxmlformats-officedocument.presentationml.notesSlide+xml"/>
  <Override PartName="/ppt/theme/themeOverride55.xml" ContentType="application/vnd.openxmlformats-officedocument.themeOverride+xml"/>
  <Override PartName="/ppt/notesSlides/notesSlide14.xml" ContentType="application/vnd.openxmlformats-officedocument.presentationml.notesSlide+xml"/>
  <Override PartName="/ppt/theme/themeOverride56.xml" ContentType="application/vnd.openxmlformats-officedocument.themeOverride+xml"/>
  <Override PartName="/ppt/theme/themeOverride57.xml" ContentType="application/vnd.openxmlformats-officedocument.themeOverride+xml"/>
  <Override PartName="/ppt/notesSlides/notesSlide15.xml" ContentType="application/vnd.openxmlformats-officedocument.presentationml.notesSlide+xml"/>
  <Override PartName="/ppt/theme/themeOverride58.xml" ContentType="application/vnd.openxmlformats-officedocument.themeOverride+xml"/>
  <Override PartName="/ppt/notesSlides/notesSlide16.xml" ContentType="application/vnd.openxmlformats-officedocument.presentationml.notesSlide+xml"/>
  <Override PartName="/ppt/theme/themeOverride59.xml" ContentType="application/vnd.openxmlformats-officedocument.themeOverride+xml"/>
  <Override PartName="/ppt/theme/themeOverride60.xml" ContentType="application/vnd.openxmlformats-officedocument.themeOverride+xml"/>
  <Override PartName="/ppt/notesSlides/notesSlide17.xml" ContentType="application/vnd.openxmlformats-officedocument.presentationml.notesSlide+xml"/>
  <Override PartName="/ppt/theme/themeOverride61.xml" ContentType="application/vnd.openxmlformats-officedocument.themeOverride+xml"/>
  <Override PartName="/ppt/notesSlides/notesSlide18.xml" ContentType="application/vnd.openxmlformats-officedocument.presentationml.notesSlide+xml"/>
  <Override PartName="/ppt/theme/themeOverride62.xml" ContentType="application/vnd.openxmlformats-officedocument.themeOverride+xml"/>
  <Override PartName="/ppt/notesSlides/notesSlide19.xml" ContentType="application/vnd.openxmlformats-officedocument.presentationml.notesSlide+xml"/>
  <Override PartName="/ppt/theme/themeOverride63.xml" ContentType="application/vnd.openxmlformats-officedocument.themeOverride+xml"/>
  <Override PartName="/ppt/notesSlides/notesSlide20.xml" ContentType="application/vnd.openxmlformats-officedocument.presentationml.notesSlide+xml"/>
  <Override PartName="/ppt/theme/themeOverride64.xml" ContentType="application/vnd.openxmlformats-officedocument.themeOverride+xml"/>
  <Override PartName="/ppt/notesSlides/notesSlide21.xml" ContentType="application/vnd.openxmlformats-officedocument.presentationml.notesSlide+xml"/>
  <Override PartName="/ppt/theme/themeOverride65.xml" ContentType="application/vnd.openxmlformats-officedocument.themeOverride+xml"/>
  <Override PartName="/ppt/notesSlides/notesSlide22.xml" ContentType="application/vnd.openxmlformats-officedocument.presentationml.notesSlide+xml"/>
  <Override PartName="/ppt/theme/themeOverride66.xml" ContentType="application/vnd.openxmlformats-officedocument.themeOverride+xml"/>
  <Override PartName="/ppt/notesSlides/notesSlide23.xml" ContentType="application/vnd.openxmlformats-officedocument.presentationml.notesSlide+xml"/>
  <Override PartName="/ppt/theme/themeOverride67.xml" ContentType="application/vnd.openxmlformats-officedocument.themeOverride+xml"/>
  <Override PartName="/ppt/notesSlides/notesSlide24.xml" ContentType="application/vnd.openxmlformats-officedocument.presentationml.notesSlide+xml"/>
  <Override PartName="/ppt/theme/themeOverride68.xml" ContentType="application/vnd.openxmlformats-officedocument.themeOverride+xml"/>
  <Override PartName="/ppt/notesSlides/notesSlide25.xml" ContentType="application/vnd.openxmlformats-officedocument.presentationml.notesSlide+xml"/>
  <Override PartName="/ppt/theme/themeOverride69.xml" ContentType="application/vnd.openxmlformats-officedocument.themeOverride+xml"/>
  <Override PartName="/ppt/notesSlides/notesSlide26.xml" ContentType="application/vnd.openxmlformats-officedocument.presentationml.notesSlide+xml"/>
  <Override PartName="/ppt/theme/themeOverride70.xml" ContentType="application/vnd.openxmlformats-officedocument.themeOverride+xml"/>
  <Override PartName="/ppt/notesSlides/notesSlide27.xml" ContentType="application/vnd.openxmlformats-officedocument.presentationml.notesSlide+xml"/>
  <Override PartName="/ppt/theme/themeOverride71.xml" ContentType="application/vnd.openxmlformats-officedocument.themeOverride+xml"/>
  <Override PartName="/ppt/notesSlides/notesSlide28.xml" ContentType="application/vnd.openxmlformats-officedocument.presentationml.notesSlide+xml"/>
  <Override PartName="/ppt/theme/themeOverride72.xml" ContentType="application/vnd.openxmlformats-officedocument.themeOverride+xml"/>
  <Override PartName="/ppt/notesSlides/notesSlide29.xml" ContentType="application/vnd.openxmlformats-officedocument.presentationml.notesSlide+xml"/>
  <Override PartName="/ppt/theme/themeOverride73.xml" ContentType="application/vnd.openxmlformats-officedocument.themeOverride+xml"/>
  <Override PartName="/ppt/notesSlides/notesSlide30.xml" ContentType="application/vnd.openxmlformats-officedocument.presentationml.notesSlide+xml"/>
  <Override PartName="/ppt/theme/themeOverride74.xml" ContentType="application/vnd.openxmlformats-officedocument.themeOverride+xml"/>
  <Override PartName="/ppt/notesSlides/notesSlide31.xml" ContentType="application/vnd.openxmlformats-officedocument.presentationml.notesSlide+xml"/>
  <Override PartName="/ppt/theme/themeOverride75.xml" ContentType="application/vnd.openxmlformats-officedocument.themeOverride+xml"/>
  <Override PartName="/ppt/notesSlides/notesSlide32.xml" ContentType="application/vnd.openxmlformats-officedocument.presentationml.notesSlide+xml"/>
  <Override PartName="/ppt/theme/themeOverride76.xml" ContentType="application/vnd.openxmlformats-officedocument.themeOverride+xml"/>
  <Override PartName="/ppt/theme/themeOverride77.xml" ContentType="application/vnd.openxmlformats-officedocument.themeOverride+xml"/>
  <Override PartName="/ppt/notesSlides/notesSlide33.xml" ContentType="application/vnd.openxmlformats-officedocument.presentationml.notesSlide+xml"/>
  <Override PartName="/ppt/theme/themeOverride78.xml" ContentType="application/vnd.openxmlformats-officedocument.themeOverride+xml"/>
  <Override PartName="/ppt/theme/themeOverride79.xml" ContentType="application/vnd.openxmlformats-officedocument.themeOverride+xml"/>
  <Override PartName="/ppt/theme/themeOverride80.xml" ContentType="application/vnd.openxmlformats-officedocument.themeOverride+xml"/>
  <Override PartName="/ppt/theme/themeOverride81.xml" ContentType="application/vnd.openxmlformats-officedocument.themeOverride+xml"/>
  <Override PartName="/ppt/theme/themeOverride82.xml" ContentType="application/vnd.openxmlformats-officedocument.themeOverride+xml"/>
  <Override PartName="/ppt/notesSlides/notesSlide34.xml" ContentType="application/vnd.openxmlformats-officedocument.presentationml.notesSlide+xml"/>
  <Override PartName="/ppt/theme/themeOverride83.xml" ContentType="application/vnd.openxmlformats-officedocument.themeOverride+xml"/>
  <Override PartName="/ppt/theme/themeOverride84.xml" ContentType="application/vnd.openxmlformats-officedocument.themeOverride+xml"/>
  <Override PartName="/ppt/theme/themeOverride85.xml" ContentType="application/vnd.openxmlformats-officedocument.themeOverride+xml"/>
  <Override PartName="/ppt/theme/themeOverride86.xml" ContentType="application/vnd.openxmlformats-officedocument.themeOverride+xml"/>
  <Override PartName="/ppt/theme/themeOverride87.xml" ContentType="application/vnd.openxmlformats-officedocument.themeOverride+xml"/>
  <Override PartName="/ppt/theme/themeOverride88.xml" ContentType="application/vnd.openxmlformats-officedocument.themeOverride+xml"/>
  <Override PartName="/ppt/theme/themeOverride89.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6"/>
  </p:notesMasterIdLst>
  <p:sldIdLst>
    <p:sldId id="256" r:id="rId2"/>
    <p:sldId id="260" r:id="rId3"/>
    <p:sldId id="337" r:id="rId4"/>
    <p:sldId id="262" r:id="rId5"/>
    <p:sldId id="257" r:id="rId6"/>
    <p:sldId id="264" r:id="rId7"/>
    <p:sldId id="265" r:id="rId8"/>
    <p:sldId id="266" r:id="rId9"/>
    <p:sldId id="267" r:id="rId10"/>
    <p:sldId id="268" r:id="rId11"/>
    <p:sldId id="269" r:id="rId12"/>
    <p:sldId id="270" r:id="rId13"/>
    <p:sldId id="271" r:id="rId14"/>
    <p:sldId id="272" r:id="rId15"/>
    <p:sldId id="281" r:id="rId16"/>
    <p:sldId id="273" r:id="rId17"/>
    <p:sldId id="282" r:id="rId18"/>
    <p:sldId id="274" r:id="rId19"/>
    <p:sldId id="283" r:id="rId20"/>
    <p:sldId id="275" r:id="rId21"/>
    <p:sldId id="284" r:id="rId22"/>
    <p:sldId id="276" r:id="rId23"/>
    <p:sldId id="277" r:id="rId24"/>
    <p:sldId id="286" r:id="rId25"/>
    <p:sldId id="278" r:id="rId26"/>
    <p:sldId id="287" r:id="rId27"/>
    <p:sldId id="279" r:id="rId28"/>
    <p:sldId id="288" r:id="rId29"/>
    <p:sldId id="280" r:id="rId30"/>
    <p:sldId id="289" r:id="rId31"/>
    <p:sldId id="290" r:id="rId32"/>
    <p:sldId id="336"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8" r:id="rId51"/>
    <p:sldId id="311" r:id="rId52"/>
    <p:sldId id="309" r:id="rId53"/>
    <p:sldId id="310" r:id="rId54"/>
    <p:sldId id="312" r:id="rId55"/>
    <p:sldId id="313" r:id="rId56"/>
    <p:sldId id="314" r:id="rId57"/>
    <p:sldId id="315" r:id="rId58"/>
    <p:sldId id="316" r:id="rId59"/>
    <p:sldId id="317" r:id="rId60"/>
    <p:sldId id="318" r:id="rId61"/>
    <p:sldId id="319" r:id="rId62"/>
    <p:sldId id="320" r:id="rId63"/>
    <p:sldId id="322" r:id="rId64"/>
    <p:sldId id="323" r:id="rId65"/>
    <p:sldId id="338" r:id="rId66"/>
    <p:sldId id="324" r:id="rId67"/>
    <p:sldId id="325" r:id="rId68"/>
    <p:sldId id="326" r:id="rId69"/>
    <p:sldId id="327" r:id="rId70"/>
    <p:sldId id="328" r:id="rId71"/>
    <p:sldId id="329" r:id="rId72"/>
    <p:sldId id="330" r:id="rId73"/>
    <p:sldId id="331" r:id="rId74"/>
    <p:sldId id="332" r:id="rId75"/>
    <p:sldId id="333" r:id="rId76"/>
    <p:sldId id="334" r:id="rId77"/>
    <p:sldId id="335" r:id="rId78"/>
    <p:sldId id="339" r:id="rId79"/>
    <p:sldId id="340" r:id="rId80"/>
    <p:sldId id="341" r:id="rId81"/>
    <p:sldId id="344" r:id="rId82"/>
    <p:sldId id="345" r:id="rId83"/>
    <p:sldId id="346" r:id="rId84"/>
    <p:sldId id="347" r:id="rId85"/>
    <p:sldId id="350" r:id="rId86"/>
    <p:sldId id="348" r:id="rId87"/>
    <p:sldId id="349" r:id="rId88"/>
    <p:sldId id="342" r:id="rId89"/>
    <p:sldId id="351" r:id="rId90"/>
    <p:sldId id="352" r:id="rId91"/>
    <p:sldId id="353" r:id="rId92"/>
    <p:sldId id="354" r:id="rId93"/>
    <p:sldId id="355" r:id="rId94"/>
    <p:sldId id="356" r:id="rId9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48385"/>
    <a:srgbClr val="6F6F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388" autoAdjust="0"/>
  </p:normalViewPr>
  <p:slideViewPr>
    <p:cSldViewPr snapToGrid="0">
      <p:cViewPr>
        <p:scale>
          <a:sx n="59" d="100"/>
          <a:sy n="59" d="100"/>
        </p:scale>
        <p:origin x="23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4BFA4B-29B9-4B85-AFFD-1F23EF58F801}" type="datetimeFigureOut">
              <a:rPr lang="en-US" smtClean="0"/>
              <a:t>4/15/2023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EFDC9C-C489-47CA-9ADF-AE63768C4EFB}" type="slidenum">
              <a:rPr lang="en-US" smtClean="0"/>
              <a:t>‹#›</a:t>
            </a:fld>
            <a:endParaRPr lang="en-US"/>
          </a:p>
        </p:txBody>
      </p:sp>
    </p:spTree>
    <p:extLst>
      <p:ext uri="{BB962C8B-B14F-4D97-AF65-F5344CB8AC3E}">
        <p14:creationId xmlns:p14="http://schemas.microsoft.com/office/powerpoint/2010/main" val="3062891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USING THIS POWERPOINT AS A RESOURCE:</a:t>
            </a:r>
          </a:p>
          <a:p>
            <a:pPr marL="171450" indent="-171450">
              <a:buFont typeface="Arial" panose="020B0604020202020204" pitchFamily="34" charset="0"/>
              <a:buChar char="•"/>
            </a:pPr>
            <a:r>
              <a:rPr lang="en-US" dirty="0"/>
              <a:t>Do not reproduce</a:t>
            </a:r>
          </a:p>
          <a:p>
            <a:pPr marL="171450" indent="-171450">
              <a:buFont typeface="Arial" panose="020B0604020202020204" pitchFamily="34" charset="0"/>
              <a:buChar char="•"/>
            </a:pPr>
            <a:r>
              <a:rPr lang="en-US" dirty="0"/>
              <a:t>Do not post online</a:t>
            </a:r>
          </a:p>
          <a:p>
            <a:pPr marL="171450" indent="-171450">
              <a:buFont typeface="Arial" panose="020B0604020202020204" pitchFamily="34" charset="0"/>
              <a:buChar char="•"/>
            </a:pPr>
            <a:r>
              <a:rPr lang="en-US" dirty="0"/>
              <a:t>(There are a lot of copywrite images, and I do not want to get in trouble </a:t>
            </a:r>
            <a:r>
              <a:rPr lang="en-US" dirty="0">
                <a:sym typeface="Wingdings" panose="05000000000000000000" pitchFamily="2" charset="2"/>
              </a:rPr>
              <a:t>)</a:t>
            </a:r>
          </a:p>
          <a:p>
            <a:pPr marL="171450" indent="-171450">
              <a:buFont typeface="Arial" panose="020B0604020202020204" pitchFamily="34" charset="0"/>
              <a:buChar char="•"/>
            </a:pPr>
            <a:r>
              <a:rPr lang="en-US" dirty="0">
                <a:sym typeface="Wingdings" panose="05000000000000000000" pitchFamily="2" charset="2"/>
              </a:rPr>
              <a:t>This is not the end all be all. There is much to learn beyond this PowerPoint!</a:t>
            </a:r>
          </a:p>
          <a:p>
            <a:pPr marL="171450" indent="-171450">
              <a:buFont typeface="Arial" panose="020B0604020202020204" pitchFamily="34" charset="0"/>
              <a:buChar char="•"/>
            </a:pPr>
            <a:r>
              <a:rPr lang="en-US" dirty="0">
                <a:sym typeface="Wingdings" panose="05000000000000000000" pitchFamily="2" charset="2"/>
              </a:rPr>
              <a:t>All images </a:t>
            </a:r>
            <a:r>
              <a:rPr lang="en-US">
                <a:sym typeface="Wingdings" panose="05000000000000000000" pitchFamily="2" charset="2"/>
              </a:rPr>
              <a:t>of me and of </a:t>
            </a:r>
            <a:r>
              <a:rPr lang="en-US" dirty="0">
                <a:sym typeface="Wingdings" panose="05000000000000000000" pitchFamily="2" charset="2"/>
              </a:rPr>
              <a:t>art created by </a:t>
            </a:r>
            <a:r>
              <a:rPr lang="en-US">
                <a:sym typeface="Wingdings" panose="05000000000000000000" pitchFamily="2" charset="2"/>
              </a:rPr>
              <a:t>my friends </a:t>
            </a:r>
            <a:r>
              <a:rPr lang="en-US" dirty="0">
                <a:sym typeface="Wingdings" panose="05000000000000000000" pitchFamily="2" charset="2"/>
              </a:rPr>
              <a:t>should have been removed </a:t>
            </a:r>
            <a:r>
              <a:rPr lang="en-US">
                <a:sym typeface="Wingdings" panose="05000000000000000000" pitchFamily="2" charset="2"/>
              </a:rPr>
              <a:t>before sharing</a:t>
            </a:r>
            <a:endParaRPr lang="en-US" dirty="0"/>
          </a:p>
        </p:txBody>
      </p:sp>
      <p:sp>
        <p:nvSpPr>
          <p:cNvPr id="4" name="Slide Number Placeholder 3"/>
          <p:cNvSpPr>
            <a:spLocks noGrp="1"/>
          </p:cNvSpPr>
          <p:nvPr>
            <p:ph type="sldNum" sz="quarter" idx="5"/>
          </p:nvPr>
        </p:nvSpPr>
        <p:spPr/>
        <p:txBody>
          <a:bodyPr/>
          <a:lstStyle/>
          <a:p>
            <a:fld id="{83EFDC9C-C489-47CA-9ADF-AE63768C4EFB}" type="slidenum">
              <a:rPr lang="en-US" smtClean="0"/>
              <a:t>1</a:t>
            </a:fld>
            <a:endParaRPr lang="en-US"/>
          </a:p>
        </p:txBody>
      </p:sp>
    </p:spTree>
    <p:extLst>
      <p:ext uri="{BB962C8B-B14F-4D97-AF65-F5344CB8AC3E}">
        <p14:creationId xmlns:p14="http://schemas.microsoft.com/office/powerpoint/2010/main" val="1525157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Bookman Old Style" panose="02050604050505020204" pitchFamily="18" charset="0"/>
                <a:ea typeface="Calibri" panose="020F0502020204030204" pitchFamily="34" charset="0"/>
                <a:cs typeface="Times New Roman" panose="02020603050405020304" pitchFamily="18" charset="0"/>
              </a:rPr>
              <a:t>The term “races” is controversial in the community. It may be beneficial to draw awareness to this and let the students use the terms “species” or “ancestry” instead. “Subrace” can also be replaced with “culture” or “heritage.” I will be using the terms “race” and “subrace” to be consistent with the source material.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Bookman Old Style" panose="020506040505050202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Bookman Old Style" panose="02050604050505020204" pitchFamily="18" charset="0"/>
                <a:ea typeface="Calibri" panose="020F0502020204030204" pitchFamily="34" charset="0"/>
                <a:cs typeface="Times New Roman" panose="02020603050405020304" pitchFamily="18" charset="0"/>
              </a:rPr>
              <a:t>Will also draw attention to how, historically, the source material has associated different races with different moralities. Although we will be using alignment charts for developing our character’s personalities, it is the general consensus in the community that tying a race to a personality is wrong. Dark elves are not born evil, and Dwarves are not born lawful, so we will be ignoring that portion of the rulebook.</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EFDC9C-C489-47CA-9ADF-AE63768C4EFB}" type="slidenum">
              <a:rPr lang="en-US" smtClean="0"/>
              <a:t>34</a:t>
            </a:fld>
            <a:endParaRPr lang="en-US"/>
          </a:p>
        </p:txBody>
      </p:sp>
    </p:spTree>
    <p:extLst>
      <p:ext uri="{BB962C8B-B14F-4D97-AF65-F5344CB8AC3E}">
        <p14:creationId xmlns:p14="http://schemas.microsoft.com/office/powerpoint/2010/main" val="3133812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EFDC9C-C489-47CA-9ADF-AE63768C4EFB}" type="slidenum">
              <a:rPr lang="en-US" smtClean="0"/>
              <a:t>35</a:t>
            </a:fld>
            <a:endParaRPr lang="en-US"/>
          </a:p>
        </p:txBody>
      </p:sp>
    </p:spTree>
    <p:extLst>
      <p:ext uri="{BB962C8B-B14F-4D97-AF65-F5344CB8AC3E}">
        <p14:creationId xmlns:p14="http://schemas.microsoft.com/office/powerpoint/2010/main" val="2527341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sz="1800" kern="100" dirty="0">
                <a:effectLst/>
                <a:latin typeface="Bookman Old Style" panose="02050604050505020204" pitchFamily="18" charset="0"/>
                <a:ea typeface="Calibri" panose="020F0502020204030204" pitchFamily="34" charset="0"/>
                <a:cs typeface="Times New Roman" panose="02020603050405020304" pitchFamily="18" charset="0"/>
              </a:rPr>
              <a:t>Let them choose their race, show them where to write it down, and let them talk amongst their group about their choices. They can also use this time to start writing some character description if they want.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EFDC9C-C489-47CA-9ADF-AE63768C4EFB}" type="slidenum">
              <a:rPr lang="en-US" smtClean="0"/>
              <a:t>45</a:t>
            </a:fld>
            <a:endParaRPr lang="en-US"/>
          </a:p>
        </p:txBody>
      </p:sp>
    </p:spTree>
    <p:extLst>
      <p:ext uri="{BB962C8B-B14F-4D97-AF65-F5344CB8AC3E}">
        <p14:creationId xmlns:p14="http://schemas.microsoft.com/office/powerpoint/2010/main" val="2223935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what do these numbers tell us? Modifiers</a:t>
            </a:r>
          </a:p>
          <a:p>
            <a:r>
              <a:rPr lang="en-US" dirty="0"/>
              <a:t>Example of Barbarian fighting and adding Str mod</a:t>
            </a:r>
          </a:p>
          <a:p>
            <a:r>
              <a:rPr lang="en-US" dirty="0"/>
              <a:t>For every two score points, the modifier goes up by one</a:t>
            </a:r>
          </a:p>
          <a:p>
            <a:r>
              <a:rPr lang="en-US" dirty="0"/>
              <a:t>The average civilian has a score of 10 in everything</a:t>
            </a:r>
          </a:p>
          <a:p>
            <a:r>
              <a:rPr lang="en-US" dirty="0"/>
              <a:t>Benefits? There are ways to increase stats. Less time to get to the next level, when even numbers need two score points (also, you win ties, like in Initiative)</a:t>
            </a:r>
          </a:p>
          <a:p>
            <a:r>
              <a:rPr lang="en-US" dirty="0" err="1"/>
              <a:t>Disadv</a:t>
            </a:r>
            <a:r>
              <a:rPr lang="en-US" dirty="0"/>
              <a:t>? So close yet so far from the next mod up</a:t>
            </a:r>
          </a:p>
        </p:txBody>
      </p:sp>
      <p:sp>
        <p:nvSpPr>
          <p:cNvPr id="4" name="Slide Number Placeholder 3"/>
          <p:cNvSpPr>
            <a:spLocks noGrp="1"/>
          </p:cNvSpPr>
          <p:nvPr>
            <p:ph type="sldNum" sz="quarter" idx="5"/>
          </p:nvPr>
        </p:nvSpPr>
        <p:spPr/>
        <p:txBody>
          <a:bodyPr/>
          <a:lstStyle/>
          <a:p>
            <a:fld id="{83EFDC9C-C489-47CA-9ADF-AE63768C4EFB}" type="slidenum">
              <a:rPr lang="en-US" smtClean="0"/>
              <a:t>57</a:t>
            </a:fld>
            <a:endParaRPr lang="en-US"/>
          </a:p>
        </p:txBody>
      </p:sp>
    </p:spTree>
    <p:extLst>
      <p:ext uri="{BB962C8B-B14F-4D97-AF65-F5344CB8AC3E}">
        <p14:creationId xmlns:p14="http://schemas.microsoft.com/office/powerpoint/2010/main" val="1356412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rolling cause only first level</a:t>
            </a:r>
          </a:p>
        </p:txBody>
      </p:sp>
      <p:sp>
        <p:nvSpPr>
          <p:cNvPr id="4" name="Slide Number Placeholder 3"/>
          <p:cNvSpPr>
            <a:spLocks noGrp="1"/>
          </p:cNvSpPr>
          <p:nvPr>
            <p:ph type="sldNum" sz="quarter" idx="5"/>
          </p:nvPr>
        </p:nvSpPr>
        <p:spPr/>
        <p:txBody>
          <a:bodyPr/>
          <a:lstStyle/>
          <a:p>
            <a:fld id="{83EFDC9C-C489-47CA-9ADF-AE63768C4EFB}" type="slidenum">
              <a:rPr lang="en-US" smtClean="0"/>
              <a:t>58</a:t>
            </a:fld>
            <a:endParaRPr lang="en-US"/>
          </a:p>
        </p:txBody>
      </p:sp>
    </p:spTree>
    <p:extLst>
      <p:ext uri="{BB962C8B-B14F-4D97-AF65-F5344CB8AC3E}">
        <p14:creationId xmlns:p14="http://schemas.microsoft.com/office/powerpoint/2010/main" val="3945961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Bookman Old Style" panose="02050604050505020204" pitchFamily="18" charset="0"/>
                <a:ea typeface="Calibri" panose="020F0502020204030204" pitchFamily="34" charset="0"/>
                <a:cs typeface="Times New Roman" panose="02020603050405020304" pitchFamily="18" charset="0"/>
              </a:rPr>
              <a:t>Note that the alignment chart is a flawed system; can the complexity of a character really be defined within the bounds of nine boxes?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EFDC9C-C489-47CA-9ADF-AE63768C4EFB}" type="slidenum">
              <a:rPr lang="en-US" smtClean="0"/>
              <a:t>60</a:t>
            </a:fld>
            <a:endParaRPr lang="en-US"/>
          </a:p>
        </p:txBody>
      </p:sp>
    </p:spTree>
    <p:extLst>
      <p:ext uri="{BB962C8B-B14F-4D97-AF65-F5344CB8AC3E}">
        <p14:creationId xmlns:p14="http://schemas.microsoft.com/office/powerpoint/2010/main" val="3835442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EFDC9C-C489-47CA-9ADF-AE63768C4EFB}" type="slidenum">
              <a:rPr lang="en-US" smtClean="0"/>
              <a:t>61</a:t>
            </a:fld>
            <a:endParaRPr lang="en-US"/>
          </a:p>
        </p:txBody>
      </p:sp>
    </p:spTree>
    <p:extLst>
      <p:ext uri="{BB962C8B-B14F-4D97-AF65-F5344CB8AC3E}">
        <p14:creationId xmlns:p14="http://schemas.microsoft.com/office/powerpoint/2010/main" val="396026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EFDC9C-C489-47CA-9ADF-AE63768C4EFB}" type="slidenum">
              <a:rPr lang="en-US" smtClean="0"/>
              <a:t>63</a:t>
            </a:fld>
            <a:endParaRPr lang="en-US"/>
          </a:p>
        </p:txBody>
      </p:sp>
    </p:spTree>
    <p:extLst>
      <p:ext uri="{BB962C8B-B14F-4D97-AF65-F5344CB8AC3E}">
        <p14:creationId xmlns:p14="http://schemas.microsoft.com/office/powerpoint/2010/main" val="40365949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EFDC9C-C489-47CA-9ADF-AE63768C4EFB}" type="slidenum">
              <a:rPr lang="en-US" smtClean="0"/>
              <a:t>64</a:t>
            </a:fld>
            <a:endParaRPr lang="en-US"/>
          </a:p>
        </p:txBody>
      </p:sp>
    </p:spTree>
    <p:extLst>
      <p:ext uri="{BB962C8B-B14F-4D97-AF65-F5344CB8AC3E}">
        <p14:creationId xmlns:p14="http://schemas.microsoft.com/office/powerpoint/2010/main" val="27063155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EFDC9C-C489-47CA-9ADF-AE63768C4EFB}" type="slidenum">
              <a:rPr lang="en-US" smtClean="0"/>
              <a:t>65</a:t>
            </a:fld>
            <a:endParaRPr lang="en-US"/>
          </a:p>
        </p:txBody>
      </p:sp>
    </p:spTree>
    <p:extLst>
      <p:ext uri="{BB962C8B-B14F-4D97-AF65-F5344CB8AC3E}">
        <p14:creationId xmlns:p14="http://schemas.microsoft.com/office/powerpoint/2010/main" val="3498646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use in small groups</a:t>
            </a:r>
          </a:p>
        </p:txBody>
      </p:sp>
      <p:sp>
        <p:nvSpPr>
          <p:cNvPr id="4" name="Slide Number Placeholder 3"/>
          <p:cNvSpPr>
            <a:spLocks noGrp="1"/>
          </p:cNvSpPr>
          <p:nvPr>
            <p:ph type="sldNum" sz="quarter" idx="5"/>
          </p:nvPr>
        </p:nvSpPr>
        <p:spPr/>
        <p:txBody>
          <a:bodyPr/>
          <a:lstStyle/>
          <a:p>
            <a:fld id="{83EFDC9C-C489-47CA-9ADF-AE63768C4EFB}" type="slidenum">
              <a:rPr lang="en-US" smtClean="0"/>
              <a:t>3</a:t>
            </a:fld>
            <a:endParaRPr lang="en-US"/>
          </a:p>
        </p:txBody>
      </p:sp>
    </p:spTree>
    <p:extLst>
      <p:ext uri="{BB962C8B-B14F-4D97-AF65-F5344CB8AC3E}">
        <p14:creationId xmlns:p14="http://schemas.microsoft.com/office/powerpoint/2010/main" val="3360368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EFDC9C-C489-47CA-9ADF-AE63768C4EFB}" type="slidenum">
              <a:rPr lang="en-US" smtClean="0"/>
              <a:t>66</a:t>
            </a:fld>
            <a:endParaRPr lang="en-US"/>
          </a:p>
        </p:txBody>
      </p:sp>
    </p:spTree>
    <p:extLst>
      <p:ext uri="{BB962C8B-B14F-4D97-AF65-F5344CB8AC3E}">
        <p14:creationId xmlns:p14="http://schemas.microsoft.com/office/powerpoint/2010/main" val="17769414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EFDC9C-C489-47CA-9ADF-AE63768C4EFB}" type="slidenum">
              <a:rPr lang="en-US" smtClean="0"/>
              <a:t>67</a:t>
            </a:fld>
            <a:endParaRPr lang="en-US"/>
          </a:p>
        </p:txBody>
      </p:sp>
    </p:spTree>
    <p:extLst>
      <p:ext uri="{BB962C8B-B14F-4D97-AF65-F5344CB8AC3E}">
        <p14:creationId xmlns:p14="http://schemas.microsoft.com/office/powerpoint/2010/main" val="18546040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EFDC9C-C489-47CA-9ADF-AE63768C4EFB}" type="slidenum">
              <a:rPr lang="en-US" smtClean="0"/>
              <a:t>68</a:t>
            </a:fld>
            <a:endParaRPr lang="en-US"/>
          </a:p>
        </p:txBody>
      </p:sp>
    </p:spTree>
    <p:extLst>
      <p:ext uri="{BB962C8B-B14F-4D97-AF65-F5344CB8AC3E}">
        <p14:creationId xmlns:p14="http://schemas.microsoft.com/office/powerpoint/2010/main" val="35009162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EFDC9C-C489-47CA-9ADF-AE63768C4EFB}" type="slidenum">
              <a:rPr lang="en-US" smtClean="0"/>
              <a:t>69</a:t>
            </a:fld>
            <a:endParaRPr lang="en-US"/>
          </a:p>
        </p:txBody>
      </p:sp>
    </p:spTree>
    <p:extLst>
      <p:ext uri="{BB962C8B-B14F-4D97-AF65-F5344CB8AC3E}">
        <p14:creationId xmlns:p14="http://schemas.microsoft.com/office/powerpoint/2010/main" val="24221185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EFDC9C-C489-47CA-9ADF-AE63768C4EFB}" type="slidenum">
              <a:rPr lang="en-US" smtClean="0"/>
              <a:t>70</a:t>
            </a:fld>
            <a:endParaRPr lang="en-US"/>
          </a:p>
        </p:txBody>
      </p:sp>
    </p:spTree>
    <p:extLst>
      <p:ext uri="{BB962C8B-B14F-4D97-AF65-F5344CB8AC3E}">
        <p14:creationId xmlns:p14="http://schemas.microsoft.com/office/powerpoint/2010/main" val="12584698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EFDC9C-C489-47CA-9ADF-AE63768C4EFB}" type="slidenum">
              <a:rPr lang="en-US" smtClean="0"/>
              <a:t>71</a:t>
            </a:fld>
            <a:endParaRPr lang="en-US"/>
          </a:p>
        </p:txBody>
      </p:sp>
    </p:spTree>
    <p:extLst>
      <p:ext uri="{BB962C8B-B14F-4D97-AF65-F5344CB8AC3E}">
        <p14:creationId xmlns:p14="http://schemas.microsoft.com/office/powerpoint/2010/main" val="20136690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EFDC9C-C489-47CA-9ADF-AE63768C4EFB}" type="slidenum">
              <a:rPr lang="en-US" smtClean="0"/>
              <a:t>72</a:t>
            </a:fld>
            <a:endParaRPr lang="en-US"/>
          </a:p>
        </p:txBody>
      </p:sp>
    </p:spTree>
    <p:extLst>
      <p:ext uri="{BB962C8B-B14F-4D97-AF65-F5344CB8AC3E}">
        <p14:creationId xmlns:p14="http://schemas.microsoft.com/office/powerpoint/2010/main" val="8863952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EFDC9C-C489-47CA-9ADF-AE63768C4EFB}" type="slidenum">
              <a:rPr lang="en-US" smtClean="0"/>
              <a:t>73</a:t>
            </a:fld>
            <a:endParaRPr lang="en-US"/>
          </a:p>
        </p:txBody>
      </p:sp>
    </p:spTree>
    <p:extLst>
      <p:ext uri="{BB962C8B-B14F-4D97-AF65-F5344CB8AC3E}">
        <p14:creationId xmlns:p14="http://schemas.microsoft.com/office/powerpoint/2010/main" val="34222295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EFDC9C-C489-47CA-9ADF-AE63768C4EFB}" type="slidenum">
              <a:rPr lang="en-US" smtClean="0"/>
              <a:t>74</a:t>
            </a:fld>
            <a:endParaRPr lang="en-US"/>
          </a:p>
        </p:txBody>
      </p:sp>
    </p:spTree>
    <p:extLst>
      <p:ext uri="{BB962C8B-B14F-4D97-AF65-F5344CB8AC3E}">
        <p14:creationId xmlns:p14="http://schemas.microsoft.com/office/powerpoint/2010/main" val="25292935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EFDC9C-C489-47CA-9ADF-AE63768C4EFB}" type="slidenum">
              <a:rPr lang="en-US" smtClean="0"/>
              <a:t>75</a:t>
            </a:fld>
            <a:endParaRPr lang="en-US"/>
          </a:p>
        </p:txBody>
      </p:sp>
    </p:spTree>
    <p:extLst>
      <p:ext uri="{BB962C8B-B14F-4D97-AF65-F5344CB8AC3E}">
        <p14:creationId xmlns:p14="http://schemas.microsoft.com/office/powerpoint/2010/main" val="1504717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Bookman Old Style" panose="02050604050505020204" pitchFamily="18" charset="0"/>
                <a:ea typeface="Calibri" panose="020F0502020204030204" pitchFamily="34" charset="0"/>
                <a:cs typeface="Times New Roman" panose="02020603050405020304" pitchFamily="18" charset="0"/>
              </a:rPr>
              <a:t>“Start thinking about what class you would want your character to be. If you decide you really like multiple, you can always make more characters after this course.”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3EFDC9C-C489-47CA-9ADF-AE63768C4EFB}" type="slidenum">
              <a:rPr lang="en-US" smtClean="0"/>
              <a:t>7</a:t>
            </a:fld>
            <a:endParaRPr lang="en-US"/>
          </a:p>
        </p:txBody>
      </p:sp>
    </p:spTree>
    <p:extLst>
      <p:ext uri="{BB962C8B-B14F-4D97-AF65-F5344CB8AC3E}">
        <p14:creationId xmlns:p14="http://schemas.microsoft.com/office/powerpoint/2010/main" val="13725012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EFDC9C-C489-47CA-9ADF-AE63768C4EFB}" type="slidenum">
              <a:rPr lang="en-US" smtClean="0"/>
              <a:t>76</a:t>
            </a:fld>
            <a:endParaRPr lang="en-US"/>
          </a:p>
        </p:txBody>
      </p:sp>
    </p:spTree>
    <p:extLst>
      <p:ext uri="{BB962C8B-B14F-4D97-AF65-F5344CB8AC3E}">
        <p14:creationId xmlns:p14="http://schemas.microsoft.com/office/powerpoint/2010/main" val="8819358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EFDC9C-C489-47CA-9ADF-AE63768C4EFB}" type="slidenum">
              <a:rPr lang="en-US" smtClean="0"/>
              <a:t>77</a:t>
            </a:fld>
            <a:endParaRPr lang="en-US"/>
          </a:p>
        </p:txBody>
      </p:sp>
    </p:spTree>
    <p:extLst>
      <p:ext uri="{BB962C8B-B14F-4D97-AF65-F5344CB8AC3E}">
        <p14:creationId xmlns:p14="http://schemas.microsoft.com/office/powerpoint/2010/main" val="1906361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EFDC9C-C489-47CA-9ADF-AE63768C4EFB}" type="slidenum">
              <a:rPr lang="en-US" smtClean="0"/>
              <a:t>78</a:t>
            </a:fld>
            <a:endParaRPr lang="en-US"/>
          </a:p>
        </p:txBody>
      </p:sp>
    </p:spTree>
    <p:extLst>
      <p:ext uri="{BB962C8B-B14F-4D97-AF65-F5344CB8AC3E}">
        <p14:creationId xmlns:p14="http://schemas.microsoft.com/office/powerpoint/2010/main" val="8555484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box is 5ft by 5ft</a:t>
            </a:r>
          </a:p>
          <a:p>
            <a:r>
              <a:rPr lang="en-US" dirty="0"/>
              <a:t>If my character (this little heart) has 20ft of movement, they can move up to 4 squares in any direction</a:t>
            </a:r>
          </a:p>
          <a:p>
            <a:r>
              <a:rPr lang="en-US" dirty="0"/>
              <a:t>Even across diagonals, in a zig zag, backwards, or they don’t even have to move their full movement at all</a:t>
            </a:r>
          </a:p>
          <a:p>
            <a:r>
              <a:rPr lang="en-US" dirty="0"/>
              <a:t>This impacts everything to do with combat. If I am fighting an enemy 1 square away (meaning they’re within 5 ft) that means they are in melee range (swords good, bows bad)</a:t>
            </a:r>
          </a:p>
          <a:p>
            <a:r>
              <a:rPr lang="en-US" dirty="0"/>
              <a:t>If they are further away then 5ft, then I either have to close the distance and move up to them to use a melee weapon, or I have to use something ranged (like a bow or throwing axe)</a:t>
            </a:r>
          </a:p>
          <a:p>
            <a:r>
              <a:rPr lang="en-US" dirty="0"/>
              <a:t>DND is all turn based combat; on a single turn, you can do one of each of the following</a:t>
            </a:r>
          </a:p>
          <a:p>
            <a:endParaRPr lang="en-US" dirty="0"/>
          </a:p>
        </p:txBody>
      </p:sp>
      <p:sp>
        <p:nvSpPr>
          <p:cNvPr id="4" name="Slide Number Placeholder 3"/>
          <p:cNvSpPr>
            <a:spLocks noGrp="1"/>
          </p:cNvSpPr>
          <p:nvPr>
            <p:ph type="sldNum" sz="quarter" idx="5"/>
          </p:nvPr>
        </p:nvSpPr>
        <p:spPr/>
        <p:txBody>
          <a:bodyPr/>
          <a:lstStyle/>
          <a:p>
            <a:fld id="{83EFDC9C-C489-47CA-9ADF-AE63768C4EFB}" type="slidenum">
              <a:rPr lang="en-US" smtClean="0"/>
              <a:t>80</a:t>
            </a:fld>
            <a:endParaRPr lang="en-US"/>
          </a:p>
        </p:txBody>
      </p:sp>
    </p:spTree>
    <p:extLst>
      <p:ext uri="{BB962C8B-B14F-4D97-AF65-F5344CB8AC3E}">
        <p14:creationId xmlns:p14="http://schemas.microsoft.com/office/powerpoint/2010/main" val="11716528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Light weapons: can fight with two</a:t>
            </a:r>
          </a:p>
          <a:p>
            <a:r>
              <a:rPr lang="en-US" dirty="0"/>
              <a:t>Heavy weapons: </a:t>
            </a:r>
            <a:r>
              <a:rPr lang="en-US" dirty="0" err="1"/>
              <a:t>disadv</a:t>
            </a:r>
            <a:r>
              <a:rPr lang="en-US" dirty="0"/>
              <a:t> for small or tiny </a:t>
            </a:r>
            <a:r>
              <a:rPr lang="en-US" dirty="0" err="1"/>
              <a:t>creat</a:t>
            </a:r>
            <a:endParaRPr lang="en-US" dirty="0"/>
          </a:p>
        </p:txBody>
      </p:sp>
      <p:sp>
        <p:nvSpPr>
          <p:cNvPr id="4" name="Slide Number Placeholder 3"/>
          <p:cNvSpPr>
            <a:spLocks noGrp="1"/>
          </p:cNvSpPr>
          <p:nvPr>
            <p:ph type="sldNum" sz="quarter" idx="5"/>
          </p:nvPr>
        </p:nvSpPr>
        <p:spPr/>
        <p:txBody>
          <a:bodyPr/>
          <a:lstStyle/>
          <a:p>
            <a:fld id="{83EFDC9C-C489-47CA-9ADF-AE63768C4EFB}" type="slidenum">
              <a:rPr lang="en-US" smtClean="0"/>
              <a:t>85</a:t>
            </a:fld>
            <a:endParaRPr lang="en-US"/>
          </a:p>
        </p:txBody>
      </p:sp>
    </p:spTree>
    <p:extLst>
      <p:ext uri="{BB962C8B-B14F-4D97-AF65-F5344CB8AC3E}">
        <p14:creationId xmlns:p14="http://schemas.microsoft.com/office/powerpoint/2010/main" val="194299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Music!</a:t>
            </a:r>
          </a:p>
          <a:p>
            <a:r>
              <a:rPr lang="en-US" dirty="0"/>
              <a:t>Keep track on the white board</a:t>
            </a:r>
          </a:p>
        </p:txBody>
      </p:sp>
      <p:sp>
        <p:nvSpPr>
          <p:cNvPr id="4" name="Slide Number Placeholder 3"/>
          <p:cNvSpPr>
            <a:spLocks noGrp="1"/>
          </p:cNvSpPr>
          <p:nvPr>
            <p:ph type="sldNum" sz="quarter" idx="5"/>
          </p:nvPr>
        </p:nvSpPr>
        <p:spPr/>
        <p:txBody>
          <a:bodyPr/>
          <a:lstStyle/>
          <a:p>
            <a:fld id="{83EFDC9C-C489-47CA-9ADF-AE63768C4EFB}" type="slidenum">
              <a:rPr lang="en-US" smtClean="0"/>
              <a:t>92</a:t>
            </a:fld>
            <a:endParaRPr lang="en-US"/>
          </a:p>
        </p:txBody>
      </p:sp>
    </p:spTree>
    <p:extLst>
      <p:ext uri="{BB962C8B-B14F-4D97-AF65-F5344CB8AC3E}">
        <p14:creationId xmlns:p14="http://schemas.microsoft.com/office/powerpoint/2010/main" val="10474769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so much more!</a:t>
            </a:r>
          </a:p>
          <a:p>
            <a:r>
              <a:rPr lang="en-US" dirty="0"/>
              <a:t>Leveling up, other classes, subclasses, races, monsters, adventures!</a:t>
            </a:r>
          </a:p>
        </p:txBody>
      </p:sp>
      <p:sp>
        <p:nvSpPr>
          <p:cNvPr id="4" name="Slide Number Placeholder 3"/>
          <p:cNvSpPr>
            <a:spLocks noGrp="1"/>
          </p:cNvSpPr>
          <p:nvPr>
            <p:ph type="sldNum" sz="quarter" idx="5"/>
          </p:nvPr>
        </p:nvSpPr>
        <p:spPr/>
        <p:txBody>
          <a:bodyPr/>
          <a:lstStyle/>
          <a:p>
            <a:fld id="{83EFDC9C-C489-47CA-9ADF-AE63768C4EFB}" type="slidenum">
              <a:rPr lang="en-US" smtClean="0"/>
              <a:t>93</a:t>
            </a:fld>
            <a:endParaRPr lang="en-US"/>
          </a:p>
        </p:txBody>
      </p:sp>
    </p:spTree>
    <p:extLst>
      <p:ext uri="{BB962C8B-B14F-4D97-AF65-F5344CB8AC3E}">
        <p14:creationId xmlns:p14="http://schemas.microsoft.com/office/powerpoint/2010/main" val="36959689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so much more!</a:t>
            </a:r>
          </a:p>
          <a:p>
            <a:r>
              <a:rPr lang="en-US" dirty="0"/>
              <a:t>Leveling up, other classes, subclasses, races, monsters, adventures!</a:t>
            </a:r>
          </a:p>
        </p:txBody>
      </p:sp>
      <p:sp>
        <p:nvSpPr>
          <p:cNvPr id="4" name="Slide Number Placeholder 3"/>
          <p:cNvSpPr>
            <a:spLocks noGrp="1"/>
          </p:cNvSpPr>
          <p:nvPr>
            <p:ph type="sldNum" sz="quarter" idx="5"/>
          </p:nvPr>
        </p:nvSpPr>
        <p:spPr/>
        <p:txBody>
          <a:bodyPr/>
          <a:lstStyle/>
          <a:p>
            <a:fld id="{83EFDC9C-C489-47CA-9ADF-AE63768C4EFB}" type="slidenum">
              <a:rPr lang="en-US" smtClean="0"/>
              <a:t>94</a:t>
            </a:fld>
            <a:endParaRPr lang="en-US"/>
          </a:p>
        </p:txBody>
      </p:sp>
    </p:spTree>
    <p:extLst>
      <p:ext uri="{BB962C8B-B14F-4D97-AF65-F5344CB8AC3E}">
        <p14:creationId xmlns:p14="http://schemas.microsoft.com/office/powerpoint/2010/main" val="2861144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Skip the first second or two to skip the cuss word.</a:t>
            </a:r>
          </a:p>
        </p:txBody>
      </p:sp>
      <p:sp>
        <p:nvSpPr>
          <p:cNvPr id="4" name="Slide Number Placeholder 3"/>
          <p:cNvSpPr>
            <a:spLocks noGrp="1"/>
          </p:cNvSpPr>
          <p:nvPr>
            <p:ph type="sldNum" sz="quarter" idx="5"/>
          </p:nvPr>
        </p:nvSpPr>
        <p:spPr/>
        <p:txBody>
          <a:bodyPr/>
          <a:lstStyle/>
          <a:p>
            <a:fld id="{83EFDC9C-C489-47CA-9ADF-AE63768C4EFB}" type="slidenum">
              <a:rPr lang="en-US" smtClean="0"/>
              <a:t>11</a:t>
            </a:fld>
            <a:endParaRPr lang="en-US"/>
          </a:p>
        </p:txBody>
      </p:sp>
    </p:spTree>
    <p:extLst>
      <p:ext uri="{BB962C8B-B14F-4D97-AF65-F5344CB8AC3E}">
        <p14:creationId xmlns:p14="http://schemas.microsoft.com/office/powerpoint/2010/main" val="2882202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Stop at 29 seconds</a:t>
            </a:r>
          </a:p>
        </p:txBody>
      </p:sp>
      <p:sp>
        <p:nvSpPr>
          <p:cNvPr id="4" name="Slide Number Placeholder 3"/>
          <p:cNvSpPr>
            <a:spLocks noGrp="1"/>
          </p:cNvSpPr>
          <p:nvPr>
            <p:ph type="sldNum" sz="quarter" idx="5"/>
          </p:nvPr>
        </p:nvSpPr>
        <p:spPr/>
        <p:txBody>
          <a:bodyPr/>
          <a:lstStyle/>
          <a:p>
            <a:fld id="{83EFDC9C-C489-47CA-9ADF-AE63768C4EFB}" type="slidenum">
              <a:rPr lang="en-US" smtClean="0"/>
              <a:t>13</a:t>
            </a:fld>
            <a:endParaRPr lang="en-US"/>
          </a:p>
        </p:txBody>
      </p:sp>
    </p:spTree>
    <p:extLst>
      <p:ext uri="{BB962C8B-B14F-4D97-AF65-F5344CB8AC3E}">
        <p14:creationId xmlns:p14="http://schemas.microsoft.com/office/powerpoint/2010/main" val="3604427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Stop at 1:16</a:t>
            </a:r>
          </a:p>
        </p:txBody>
      </p:sp>
      <p:sp>
        <p:nvSpPr>
          <p:cNvPr id="4" name="Slide Number Placeholder 3"/>
          <p:cNvSpPr>
            <a:spLocks noGrp="1"/>
          </p:cNvSpPr>
          <p:nvPr>
            <p:ph type="sldNum" sz="quarter" idx="5"/>
          </p:nvPr>
        </p:nvSpPr>
        <p:spPr/>
        <p:txBody>
          <a:bodyPr/>
          <a:lstStyle/>
          <a:p>
            <a:fld id="{83EFDC9C-C489-47CA-9ADF-AE63768C4EFB}" type="slidenum">
              <a:rPr lang="en-US" smtClean="0"/>
              <a:t>15</a:t>
            </a:fld>
            <a:endParaRPr lang="en-US"/>
          </a:p>
        </p:txBody>
      </p:sp>
    </p:spTree>
    <p:extLst>
      <p:ext uri="{BB962C8B-B14F-4D97-AF65-F5344CB8AC3E}">
        <p14:creationId xmlns:p14="http://schemas.microsoft.com/office/powerpoint/2010/main" val="220905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did include the right video! It just starts at minute 1:00 for some reason. Start from the beginning and play until 1:00min.</a:t>
            </a:r>
          </a:p>
        </p:txBody>
      </p:sp>
      <p:sp>
        <p:nvSpPr>
          <p:cNvPr id="4" name="Slide Number Placeholder 3"/>
          <p:cNvSpPr>
            <a:spLocks noGrp="1"/>
          </p:cNvSpPr>
          <p:nvPr>
            <p:ph type="sldNum" sz="quarter" idx="5"/>
          </p:nvPr>
        </p:nvSpPr>
        <p:spPr/>
        <p:txBody>
          <a:bodyPr/>
          <a:lstStyle/>
          <a:p>
            <a:fld id="{83EFDC9C-C489-47CA-9ADF-AE63768C4EFB}" type="slidenum">
              <a:rPr lang="en-US" smtClean="0"/>
              <a:t>24</a:t>
            </a:fld>
            <a:endParaRPr lang="en-US"/>
          </a:p>
        </p:txBody>
      </p:sp>
    </p:spTree>
    <p:extLst>
      <p:ext uri="{BB962C8B-B14F-4D97-AF65-F5344CB8AC3E}">
        <p14:creationId xmlns:p14="http://schemas.microsoft.com/office/powerpoint/2010/main" val="3129691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Bookman Old Style" panose="02050604050505020204" pitchFamily="18" charset="0"/>
                <a:ea typeface="Calibri" panose="020F0502020204030204" pitchFamily="34" charset="0"/>
                <a:cs typeface="Times New Roman" panose="02020603050405020304" pitchFamily="18" charset="0"/>
              </a:rPr>
              <a:t>Say the classes one-by-one and have the students raise their hands based on which class they found the most interesting</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Bookman Old Style" panose="02050604050505020204" pitchFamily="18" charset="0"/>
                <a:ea typeface="Calibri" panose="020F0502020204030204" pitchFamily="34" charset="0"/>
                <a:cs typeface="Times New Roman" panose="02020603050405020304" pitchFamily="18" charset="0"/>
              </a:rPr>
              <a:t>Tally on the whiteboard how many students per class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Bookman Old Style" panose="02050604050505020204" pitchFamily="18" charset="0"/>
                <a:ea typeface="Calibri" panose="020F0502020204030204" pitchFamily="34" charset="0"/>
                <a:cs typeface="Times New Roman" panose="02020603050405020304" pitchFamily="18" charset="0"/>
              </a:rPr>
              <a:t>Regroup them based on interest. For instance, if five people want to make a Barbarian character, then have those five students sit together at one table. Multiple similar classes can sit together if the number of students per class is small enough (for instance: 2 Clerics and 3 Paladins can sit together).</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Bookman Old Style" panose="02050604050505020204" pitchFamily="18" charset="0"/>
                <a:ea typeface="Calibri" panose="020F0502020204030204" pitchFamily="34" charset="0"/>
                <a:cs typeface="Times New Roman" panose="02020603050405020304" pitchFamily="18" charset="0"/>
              </a:rPr>
              <a:t>Pass out the Character Sheets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800" kern="100" dirty="0">
                <a:effectLst/>
                <a:latin typeface="Bookman Old Style" panose="02050604050505020204" pitchFamily="18" charset="0"/>
                <a:ea typeface="Calibri" panose="020F0502020204030204" pitchFamily="34" charset="0"/>
                <a:cs typeface="Times New Roman" panose="02020603050405020304" pitchFamily="18" charset="0"/>
              </a:rPr>
              <a:t>Let them know you gave them character sheets and what that means, then ask them to write down their name and class in the spots on the sheet. There’s a lot more to the sheet, and we will go through it piece by piece.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EFDC9C-C489-47CA-9ADF-AE63768C4EFB}" type="slidenum">
              <a:rPr lang="en-US" smtClean="0"/>
              <a:t>31</a:t>
            </a:fld>
            <a:endParaRPr lang="en-US"/>
          </a:p>
        </p:txBody>
      </p:sp>
    </p:spTree>
    <p:extLst>
      <p:ext uri="{BB962C8B-B14F-4D97-AF65-F5344CB8AC3E}">
        <p14:creationId xmlns:p14="http://schemas.microsoft.com/office/powerpoint/2010/main" val="541727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800" kern="100" dirty="0">
                <a:effectLst/>
                <a:latin typeface="Bookman Old Style" panose="02050604050505020204" pitchFamily="18" charset="0"/>
                <a:ea typeface="Calibri" panose="020F0502020204030204" pitchFamily="34" charset="0"/>
                <a:cs typeface="Times New Roman" panose="02020603050405020304" pitchFamily="18" charset="0"/>
              </a:rPr>
              <a:t>To use in large groups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EFDC9C-C489-47CA-9ADF-AE63768C4EFB}" type="slidenum">
              <a:rPr lang="en-US" smtClean="0"/>
              <a:t>32</a:t>
            </a:fld>
            <a:endParaRPr lang="en-US"/>
          </a:p>
        </p:txBody>
      </p:sp>
    </p:spTree>
    <p:extLst>
      <p:ext uri="{BB962C8B-B14F-4D97-AF65-F5344CB8AC3E}">
        <p14:creationId xmlns:p14="http://schemas.microsoft.com/office/powerpoint/2010/main" val="826148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FBAA1-66FB-97BF-35B0-F5E1BCB605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E81CED-A305-F8CD-156A-B968672B98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E9F9EF-8205-1753-25CD-B6D42BFE9621}"/>
              </a:ext>
            </a:extLst>
          </p:cNvPr>
          <p:cNvSpPr>
            <a:spLocks noGrp="1"/>
          </p:cNvSpPr>
          <p:nvPr>
            <p:ph type="dt" sz="half" idx="10"/>
          </p:nvPr>
        </p:nvSpPr>
        <p:spPr/>
        <p:txBody>
          <a:bodyPr/>
          <a:lstStyle/>
          <a:p>
            <a:fld id="{1F3933C1-C81B-4792-8CB5-0EBFFF1F7700}" type="datetimeFigureOut">
              <a:rPr lang="en-US" smtClean="0"/>
              <a:t>4/15/2023</a:t>
            </a:fld>
            <a:endParaRPr lang="en-US"/>
          </a:p>
        </p:txBody>
      </p:sp>
      <p:sp>
        <p:nvSpPr>
          <p:cNvPr id="5" name="Footer Placeholder 4">
            <a:extLst>
              <a:ext uri="{FF2B5EF4-FFF2-40B4-BE49-F238E27FC236}">
                <a16:creationId xmlns:a16="http://schemas.microsoft.com/office/drawing/2014/main" id="{7A38C2AB-CB91-998B-DE0F-F749934B50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5F747C-D4D9-EF4C-160A-31D331A4B92F}"/>
              </a:ext>
            </a:extLst>
          </p:cNvPr>
          <p:cNvSpPr>
            <a:spLocks noGrp="1"/>
          </p:cNvSpPr>
          <p:nvPr>
            <p:ph type="sldNum" sz="quarter" idx="12"/>
          </p:nvPr>
        </p:nvSpPr>
        <p:spPr/>
        <p:txBody>
          <a:bodyPr/>
          <a:lstStyle/>
          <a:p>
            <a:fld id="{BBBDC2B5-BB05-412D-8345-65D69B0E32CB}" type="slidenum">
              <a:rPr lang="en-US" smtClean="0"/>
              <a:t>‹#›</a:t>
            </a:fld>
            <a:endParaRPr lang="en-US"/>
          </a:p>
        </p:txBody>
      </p:sp>
    </p:spTree>
    <p:extLst>
      <p:ext uri="{BB962C8B-B14F-4D97-AF65-F5344CB8AC3E}">
        <p14:creationId xmlns:p14="http://schemas.microsoft.com/office/powerpoint/2010/main" val="3213071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B8940-0A8F-A480-8573-82AA45A8DA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F85BD3-66E4-7BE7-ABDD-1B886512C8E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C72DB2-6CEC-A29B-F528-4C204919BF38}"/>
              </a:ext>
            </a:extLst>
          </p:cNvPr>
          <p:cNvSpPr>
            <a:spLocks noGrp="1"/>
          </p:cNvSpPr>
          <p:nvPr>
            <p:ph type="dt" sz="half" idx="10"/>
          </p:nvPr>
        </p:nvSpPr>
        <p:spPr/>
        <p:txBody>
          <a:bodyPr/>
          <a:lstStyle/>
          <a:p>
            <a:fld id="{1F3933C1-C81B-4792-8CB5-0EBFFF1F7700}" type="datetimeFigureOut">
              <a:rPr lang="en-US" smtClean="0"/>
              <a:t>4/15/2023</a:t>
            </a:fld>
            <a:endParaRPr lang="en-US"/>
          </a:p>
        </p:txBody>
      </p:sp>
      <p:sp>
        <p:nvSpPr>
          <p:cNvPr id="5" name="Footer Placeholder 4">
            <a:extLst>
              <a:ext uri="{FF2B5EF4-FFF2-40B4-BE49-F238E27FC236}">
                <a16:creationId xmlns:a16="http://schemas.microsoft.com/office/drawing/2014/main" id="{D761F351-DDE3-5B71-FD6A-A37004A93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CD1DA4-50CD-75AB-BD3F-17E988CC7861}"/>
              </a:ext>
            </a:extLst>
          </p:cNvPr>
          <p:cNvSpPr>
            <a:spLocks noGrp="1"/>
          </p:cNvSpPr>
          <p:nvPr>
            <p:ph type="sldNum" sz="quarter" idx="12"/>
          </p:nvPr>
        </p:nvSpPr>
        <p:spPr/>
        <p:txBody>
          <a:bodyPr/>
          <a:lstStyle/>
          <a:p>
            <a:fld id="{BBBDC2B5-BB05-412D-8345-65D69B0E32CB}" type="slidenum">
              <a:rPr lang="en-US" smtClean="0"/>
              <a:t>‹#›</a:t>
            </a:fld>
            <a:endParaRPr lang="en-US"/>
          </a:p>
        </p:txBody>
      </p:sp>
    </p:spTree>
    <p:extLst>
      <p:ext uri="{BB962C8B-B14F-4D97-AF65-F5344CB8AC3E}">
        <p14:creationId xmlns:p14="http://schemas.microsoft.com/office/powerpoint/2010/main" val="1719539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858C0B-F453-284E-5881-16D906D2F64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32E66B-CCE1-1C4A-6FC3-6EEC262B02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953830-F4B3-E511-45A4-7A17D90BA1FE}"/>
              </a:ext>
            </a:extLst>
          </p:cNvPr>
          <p:cNvSpPr>
            <a:spLocks noGrp="1"/>
          </p:cNvSpPr>
          <p:nvPr>
            <p:ph type="dt" sz="half" idx="10"/>
          </p:nvPr>
        </p:nvSpPr>
        <p:spPr/>
        <p:txBody>
          <a:bodyPr/>
          <a:lstStyle/>
          <a:p>
            <a:fld id="{1F3933C1-C81B-4792-8CB5-0EBFFF1F7700}" type="datetimeFigureOut">
              <a:rPr lang="en-US" smtClean="0"/>
              <a:t>4/15/2023</a:t>
            </a:fld>
            <a:endParaRPr lang="en-US"/>
          </a:p>
        </p:txBody>
      </p:sp>
      <p:sp>
        <p:nvSpPr>
          <p:cNvPr id="5" name="Footer Placeholder 4">
            <a:extLst>
              <a:ext uri="{FF2B5EF4-FFF2-40B4-BE49-F238E27FC236}">
                <a16:creationId xmlns:a16="http://schemas.microsoft.com/office/drawing/2014/main" id="{AFF8EBA8-847D-E3B5-07C9-DA869D6A7A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14FBA6-7AD9-1FF6-C418-677DBC2BB3F0}"/>
              </a:ext>
            </a:extLst>
          </p:cNvPr>
          <p:cNvSpPr>
            <a:spLocks noGrp="1"/>
          </p:cNvSpPr>
          <p:nvPr>
            <p:ph type="sldNum" sz="quarter" idx="12"/>
          </p:nvPr>
        </p:nvSpPr>
        <p:spPr/>
        <p:txBody>
          <a:bodyPr/>
          <a:lstStyle/>
          <a:p>
            <a:fld id="{BBBDC2B5-BB05-412D-8345-65D69B0E32CB}" type="slidenum">
              <a:rPr lang="en-US" smtClean="0"/>
              <a:t>‹#›</a:t>
            </a:fld>
            <a:endParaRPr lang="en-US"/>
          </a:p>
        </p:txBody>
      </p:sp>
    </p:spTree>
    <p:extLst>
      <p:ext uri="{BB962C8B-B14F-4D97-AF65-F5344CB8AC3E}">
        <p14:creationId xmlns:p14="http://schemas.microsoft.com/office/powerpoint/2010/main" val="3228869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AE39D-CB35-480B-2781-F48A015F30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8D28AE-2C9A-DABE-6265-5871F46499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09B335-E332-2C2D-E24F-B5F125011C34}"/>
              </a:ext>
            </a:extLst>
          </p:cNvPr>
          <p:cNvSpPr>
            <a:spLocks noGrp="1"/>
          </p:cNvSpPr>
          <p:nvPr>
            <p:ph type="dt" sz="half" idx="10"/>
          </p:nvPr>
        </p:nvSpPr>
        <p:spPr/>
        <p:txBody>
          <a:bodyPr/>
          <a:lstStyle/>
          <a:p>
            <a:fld id="{1F3933C1-C81B-4792-8CB5-0EBFFF1F7700}" type="datetimeFigureOut">
              <a:rPr lang="en-US" smtClean="0"/>
              <a:t>4/15/2023</a:t>
            </a:fld>
            <a:endParaRPr lang="en-US"/>
          </a:p>
        </p:txBody>
      </p:sp>
      <p:sp>
        <p:nvSpPr>
          <p:cNvPr id="5" name="Footer Placeholder 4">
            <a:extLst>
              <a:ext uri="{FF2B5EF4-FFF2-40B4-BE49-F238E27FC236}">
                <a16:creationId xmlns:a16="http://schemas.microsoft.com/office/drawing/2014/main" id="{7D00305A-9A11-64B1-51C1-A2BB95B7D6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576FDA-C8C5-38E2-9DF7-E9F99ACB2975}"/>
              </a:ext>
            </a:extLst>
          </p:cNvPr>
          <p:cNvSpPr>
            <a:spLocks noGrp="1"/>
          </p:cNvSpPr>
          <p:nvPr>
            <p:ph type="sldNum" sz="quarter" idx="12"/>
          </p:nvPr>
        </p:nvSpPr>
        <p:spPr/>
        <p:txBody>
          <a:bodyPr/>
          <a:lstStyle/>
          <a:p>
            <a:fld id="{BBBDC2B5-BB05-412D-8345-65D69B0E32CB}" type="slidenum">
              <a:rPr lang="en-US" smtClean="0"/>
              <a:t>‹#›</a:t>
            </a:fld>
            <a:endParaRPr lang="en-US"/>
          </a:p>
        </p:txBody>
      </p:sp>
    </p:spTree>
    <p:extLst>
      <p:ext uri="{BB962C8B-B14F-4D97-AF65-F5344CB8AC3E}">
        <p14:creationId xmlns:p14="http://schemas.microsoft.com/office/powerpoint/2010/main" val="2218130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DFFC4-A0F1-021B-D849-642C401D92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0557EA-51ED-1E71-5B39-A09308ACDB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781784-3F1D-E95A-9EA2-8B250CEA9DCF}"/>
              </a:ext>
            </a:extLst>
          </p:cNvPr>
          <p:cNvSpPr>
            <a:spLocks noGrp="1"/>
          </p:cNvSpPr>
          <p:nvPr>
            <p:ph type="dt" sz="half" idx="10"/>
          </p:nvPr>
        </p:nvSpPr>
        <p:spPr/>
        <p:txBody>
          <a:bodyPr/>
          <a:lstStyle/>
          <a:p>
            <a:fld id="{1F3933C1-C81B-4792-8CB5-0EBFFF1F7700}" type="datetimeFigureOut">
              <a:rPr lang="en-US" smtClean="0"/>
              <a:t>4/15/2023</a:t>
            </a:fld>
            <a:endParaRPr lang="en-US"/>
          </a:p>
        </p:txBody>
      </p:sp>
      <p:sp>
        <p:nvSpPr>
          <p:cNvPr id="5" name="Footer Placeholder 4">
            <a:extLst>
              <a:ext uri="{FF2B5EF4-FFF2-40B4-BE49-F238E27FC236}">
                <a16:creationId xmlns:a16="http://schemas.microsoft.com/office/drawing/2014/main" id="{2575DA31-37BC-6E1F-443E-42F2F1808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3CCDA9-B6BA-8115-254E-50D4CE8B344B}"/>
              </a:ext>
            </a:extLst>
          </p:cNvPr>
          <p:cNvSpPr>
            <a:spLocks noGrp="1"/>
          </p:cNvSpPr>
          <p:nvPr>
            <p:ph type="sldNum" sz="quarter" idx="12"/>
          </p:nvPr>
        </p:nvSpPr>
        <p:spPr/>
        <p:txBody>
          <a:bodyPr/>
          <a:lstStyle/>
          <a:p>
            <a:fld id="{BBBDC2B5-BB05-412D-8345-65D69B0E32CB}" type="slidenum">
              <a:rPr lang="en-US" smtClean="0"/>
              <a:t>‹#›</a:t>
            </a:fld>
            <a:endParaRPr lang="en-US"/>
          </a:p>
        </p:txBody>
      </p:sp>
    </p:spTree>
    <p:extLst>
      <p:ext uri="{BB962C8B-B14F-4D97-AF65-F5344CB8AC3E}">
        <p14:creationId xmlns:p14="http://schemas.microsoft.com/office/powerpoint/2010/main" val="3840681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309C6-A21E-28FD-4930-8710446E4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AFD954-6757-EDA7-FB53-DEFEC292EB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9FC0F0-5FAA-8801-1D98-C084E0D117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501AA5-5CBE-444B-70B6-3F40AD2632E2}"/>
              </a:ext>
            </a:extLst>
          </p:cNvPr>
          <p:cNvSpPr>
            <a:spLocks noGrp="1"/>
          </p:cNvSpPr>
          <p:nvPr>
            <p:ph type="dt" sz="half" idx="10"/>
          </p:nvPr>
        </p:nvSpPr>
        <p:spPr/>
        <p:txBody>
          <a:bodyPr/>
          <a:lstStyle/>
          <a:p>
            <a:fld id="{1F3933C1-C81B-4792-8CB5-0EBFFF1F7700}" type="datetimeFigureOut">
              <a:rPr lang="en-US" smtClean="0"/>
              <a:t>4/15/2023</a:t>
            </a:fld>
            <a:endParaRPr lang="en-US"/>
          </a:p>
        </p:txBody>
      </p:sp>
      <p:sp>
        <p:nvSpPr>
          <p:cNvPr id="6" name="Footer Placeholder 5">
            <a:extLst>
              <a:ext uri="{FF2B5EF4-FFF2-40B4-BE49-F238E27FC236}">
                <a16:creationId xmlns:a16="http://schemas.microsoft.com/office/drawing/2014/main" id="{44D8C31E-2769-5114-E51E-D769F85CD7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FF311D-D055-8EDA-C334-30D086905E6A}"/>
              </a:ext>
            </a:extLst>
          </p:cNvPr>
          <p:cNvSpPr>
            <a:spLocks noGrp="1"/>
          </p:cNvSpPr>
          <p:nvPr>
            <p:ph type="sldNum" sz="quarter" idx="12"/>
          </p:nvPr>
        </p:nvSpPr>
        <p:spPr/>
        <p:txBody>
          <a:bodyPr/>
          <a:lstStyle/>
          <a:p>
            <a:fld id="{BBBDC2B5-BB05-412D-8345-65D69B0E32CB}" type="slidenum">
              <a:rPr lang="en-US" smtClean="0"/>
              <a:t>‹#›</a:t>
            </a:fld>
            <a:endParaRPr lang="en-US"/>
          </a:p>
        </p:txBody>
      </p:sp>
    </p:spTree>
    <p:extLst>
      <p:ext uri="{BB962C8B-B14F-4D97-AF65-F5344CB8AC3E}">
        <p14:creationId xmlns:p14="http://schemas.microsoft.com/office/powerpoint/2010/main" val="3780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2EA35-E7E2-91E5-7959-9BDE0C5E76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E90AF03-9B51-7FF7-948B-AA21788BA4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9144D4-9BDA-FA67-FFF3-3038F2F765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20E4B0-9EEE-71B5-07AF-E3723D93A1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686D11-D843-1199-31E8-D00B984E1F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842CC4-CA13-E1E0-190B-75C33BF28D03}"/>
              </a:ext>
            </a:extLst>
          </p:cNvPr>
          <p:cNvSpPr>
            <a:spLocks noGrp="1"/>
          </p:cNvSpPr>
          <p:nvPr>
            <p:ph type="dt" sz="half" idx="10"/>
          </p:nvPr>
        </p:nvSpPr>
        <p:spPr/>
        <p:txBody>
          <a:bodyPr/>
          <a:lstStyle/>
          <a:p>
            <a:fld id="{1F3933C1-C81B-4792-8CB5-0EBFFF1F7700}" type="datetimeFigureOut">
              <a:rPr lang="en-US" smtClean="0"/>
              <a:t>4/15/2023</a:t>
            </a:fld>
            <a:endParaRPr lang="en-US"/>
          </a:p>
        </p:txBody>
      </p:sp>
      <p:sp>
        <p:nvSpPr>
          <p:cNvPr id="8" name="Footer Placeholder 7">
            <a:extLst>
              <a:ext uri="{FF2B5EF4-FFF2-40B4-BE49-F238E27FC236}">
                <a16:creationId xmlns:a16="http://schemas.microsoft.com/office/drawing/2014/main" id="{32B78B42-C517-DB5B-F970-6866CC4D29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41AF13-B9C4-AEDD-EB1A-C52084AC0507}"/>
              </a:ext>
            </a:extLst>
          </p:cNvPr>
          <p:cNvSpPr>
            <a:spLocks noGrp="1"/>
          </p:cNvSpPr>
          <p:nvPr>
            <p:ph type="sldNum" sz="quarter" idx="12"/>
          </p:nvPr>
        </p:nvSpPr>
        <p:spPr/>
        <p:txBody>
          <a:bodyPr/>
          <a:lstStyle/>
          <a:p>
            <a:fld id="{BBBDC2B5-BB05-412D-8345-65D69B0E32CB}" type="slidenum">
              <a:rPr lang="en-US" smtClean="0"/>
              <a:t>‹#›</a:t>
            </a:fld>
            <a:endParaRPr lang="en-US"/>
          </a:p>
        </p:txBody>
      </p:sp>
    </p:spTree>
    <p:extLst>
      <p:ext uri="{BB962C8B-B14F-4D97-AF65-F5344CB8AC3E}">
        <p14:creationId xmlns:p14="http://schemas.microsoft.com/office/powerpoint/2010/main" val="3343569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68D13-C2BC-8EA2-95D9-C8385E290A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0B823E-1CCF-270B-6825-4D0084EA42A9}"/>
              </a:ext>
            </a:extLst>
          </p:cNvPr>
          <p:cNvSpPr>
            <a:spLocks noGrp="1"/>
          </p:cNvSpPr>
          <p:nvPr>
            <p:ph type="dt" sz="half" idx="10"/>
          </p:nvPr>
        </p:nvSpPr>
        <p:spPr/>
        <p:txBody>
          <a:bodyPr/>
          <a:lstStyle/>
          <a:p>
            <a:fld id="{1F3933C1-C81B-4792-8CB5-0EBFFF1F7700}" type="datetimeFigureOut">
              <a:rPr lang="en-US" smtClean="0"/>
              <a:t>4/15/2023</a:t>
            </a:fld>
            <a:endParaRPr lang="en-US"/>
          </a:p>
        </p:txBody>
      </p:sp>
      <p:sp>
        <p:nvSpPr>
          <p:cNvPr id="4" name="Footer Placeholder 3">
            <a:extLst>
              <a:ext uri="{FF2B5EF4-FFF2-40B4-BE49-F238E27FC236}">
                <a16:creationId xmlns:a16="http://schemas.microsoft.com/office/drawing/2014/main" id="{B48046C8-AADA-4EFB-92DF-45E46FBC5E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A6FD9C-95B8-72F3-E418-A6EB2C6413EA}"/>
              </a:ext>
            </a:extLst>
          </p:cNvPr>
          <p:cNvSpPr>
            <a:spLocks noGrp="1"/>
          </p:cNvSpPr>
          <p:nvPr>
            <p:ph type="sldNum" sz="quarter" idx="12"/>
          </p:nvPr>
        </p:nvSpPr>
        <p:spPr/>
        <p:txBody>
          <a:bodyPr/>
          <a:lstStyle/>
          <a:p>
            <a:fld id="{BBBDC2B5-BB05-412D-8345-65D69B0E32CB}" type="slidenum">
              <a:rPr lang="en-US" smtClean="0"/>
              <a:t>‹#›</a:t>
            </a:fld>
            <a:endParaRPr lang="en-US"/>
          </a:p>
        </p:txBody>
      </p:sp>
    </p:spTree>
    <p:extLst>
      <p:ext uri="{BB962C8B-B14F-4D97-AF65-F5344CB8AC3E}">
        <p14:creationId xmlns:p14="http://schemas.microsoft.com/office/powerpoint/2010/main" val="400618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715827-98E8-7E8F-DE2C-DA43C46E3882}"/>
              </a:ext>
            </a:extLst>
          </p:cNvPr>
          <p:cNvSpPr>
            <a:spLocks noGrp="1"/>
          </p:cNvSpPr>
          <p:nvPr>
            <p:ph type="dt" sz="half" idx="10"/>
          </p:nvPr>
        </p:nvSpPr>
        <p:spPr/>
        <p:txBody>
          <a:bodyPr/>
          <a:lstStyle/>
          <a:p>
            <a:fld id="{1F3933C1-C81B-4792-8CB5-0EBFFF1F7700}" type="datetimeFigureOut">
              <a:rPr lang="en-US" smtClean="0"/>
              <a:t>4/15/2023</a:t>
            </a:fld>
            <a:endParaRPr lang="en-US"/>
          </a:p>
        </p:txBody>
      </p:sp>
      <p:sp>
        <p:nvSpPr>
          <p:cNvPr id="3" name="Footer Placeholder 2">
            <a:extLst>
              <a:ext uri="{FF2B5EF4-FFF2-40B4-BE49-F238E27FC236}">
                <a16:creationId xmlns:a16="http://schemas.microsoft.com/office/drawing/2014/main" id="{19BAAFB4-DDBE-E5A8-3B75-138F08346B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55A2A6-EE9A-A7AE-B467-7237E6D22EAF}"/>
              </a:ext>
            </a:extLst>
          </p:cNvPr>
          <p:cNvSpPr>
            <a:spLocks noGrp="1"/>
          </p:cNvSpPr>
          <p:nvPr>
            <p:ph type="sldNum" sz="quarter" idx="12"/>
          </p:nvPr>
        </p:nvSpPr>
        <p:spPr/>
        <p:txBody>
          <a:bodyPr/>
          <a:lstStyle/>
          <a:p>
            <a:fld id="{BBBDC2B5-BB05-412D-8345-65D69B0E32CB}" type="slidenum">
              <a:rPr lang="en-US" smtClean="0"/>
              <a:t>‹#›</a:t>
            </a:fld>
            <a:endParaRPr lang="en-US"/>
          </a:p>
        </p:txBody>
      </p:sp>
    </p:spTree>
    <p:extLst>
      <p:ext uri="{BB962C8B-B14F-4D97-AF65-F5344CB8AC3E}">
        <p14:creationId xmlns:p14="http://schemas.microsoft.com/office/powerpoint/2010/main" val="756383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9B25B-4FDA-AA4F-32C0-607ED404AA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057221-D41D-0008-08CD-19F760EB7D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68E0D1-F3F4-3C29-F797-EF295C2CD8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0C94C1-4508-AECA-ADFA-06FB7E138577}"/>
              </a:ext>
            </a:extLst>
          </p:cNvPr>
          <p:cNvSpPr>
            <a:spLocks noGrp="1"/>
          </p:cNvSpPr>
          <p:nvPr>
            <p:ph type="dt" sz="half" idx="10"/>
          </p:nvPr>
        </p:nvSpPr>
        <p:spPr/>
        <p:txBody>
          <a:bodyPr/>
          <a:lstStyle/>
          <a:p>
            <a:fld id="{1F3933C1-C81B-4792-8CB5-0EBFFF1F7700}" type="datetimeFigureOut">
              <a:rPr lang="en-US" smtClean="0"/>
              <a:t>4/15/2023</a:t>
            </a:fld>
            <a:endParaRPr lang="en-US"/>
          </a:p>
        </p:txBody>
      </p:sp>
      <p:sp>
        <p:nvSpPr>
          <p:cNvPr id="6" name="Footer Placeholder 5">
            <a:extLst>
              <a:ext uri="{FF2B5EF4-FFF2-40B4-BE49-F238E27FC236}">
                <a16:creationId xmlns:a16="http://schemas.microsoft.com/office/drawing/2014/main" id="{1B993BB4-6796-AFA7-2837-419C059EEE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BA1528-2B13-C192-8BEC-9CF6B280E26A}"/>
              </a:ext>
            </a:extLst>
          </p:cNvPr>
          <p:cNvSpPr>
            <a:spLocks noGrp="1"/>
          </p:cNvSpPr>
          <p:nvPr>
            <p:ph type="sldNum" sz="quarter" idx="12"/>
          </p:nvPr>
        </p:nvSpPr>
        <p:spPr/>
        <p:txBody>
          <a:bodyPr/>
          <a:lstStyle/>
          <a:p>
            <a:fld id="{BBBDC2B5-BB05-412D-8345-65D69B0E32CB}" type="slidenum">
              <a:rPr lang="en-US" smtClean="0"/>
              <a:t>‹#›</a:t>
            </a:fld>
            <a:endParaRPr lang="en-US"/>
          </a:p>
        </p:txBody>
      </p:sp>
    </p:spTree>
    <p:extLst>
      <p:ext uri="{BB962C8B-B14F-4D97-AF65-F5344CB8AC3E}">
        <p14:creationId xmlns:p14="http://schemas.microsoft.com/office/powerpoint/2010/main" val="1528567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7DF9B-A976-FA00-474C-5460711E2B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B6550C-289A-0244-294F-12396CE714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BF4A04-2175-BCDF-88F9-F030B1D79E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C29FF8-0F7F-1E8B-B061-B9D0315F6972}"/>
              </a:ext>
            </a:extLst>
          </p:cNvPr>
          <p:cNvSpPr>
            <a:spLocks noGrp="1"/>
          </p:cNvSpPr>
          <p:nvPr>
            <p:ph type="dt" sz="half" idx="10"/>
          </p:nvPr>
        </p:nvSpPr>
        <p:spPr/>
        <p:txBody>
          <a:bodyPr/>
          <a:lstStyle/>
          <a:p>
            <a:fld id="{1F3933C1-C81B-4792-8CB5-0EBFFF1F7700}" type="datetimeFigureOut">
              <a:rPr lang="en-US" smtClean="0"/>
              <a:t>4/15/2023</a:t>
            </a:fld>
            <a:endParaRPr lang="en-US"/>
          </a:p>
        </p:txBody>
      </p:sp>
      <p:sp>
        <p:nvSpPr>
          <p:cNvPr id="6" name="Footer Placeholder 5">
            <a:extLst>
              <a:ext uri="{FF2B5EF4-FFF2-40B4-BE49-F238E27FC236}">
                <a16:creationId xmlns:a16="http://schemas.microsoft.com/office/drawing/2014/main" id="{5933D79C-6EDB-0DB0-6FAF-B1155A162A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A12BCC-7C07-758A-2808-D236067C7A20}"/>
              </a:ext>
            </a:extLst>
          </p:cNvPr>
          <p:cNvSpPr>
            <a:spLocks noGrp="1"/>
          </p:cNvSpPr>
          <p:nvPr>
            <p:ph type="sldNum" sz="quarter" idx="12"/>
          </p:nvPr>
        </p:nvSpPr>
        <p:spPr/>
        <p:txBody>
          <a:bodyPr/>
          <a:lstStyle/>
          <a:p>
            <a:fld id="{BBBDC2B5-BB05-412D-8345-65D69B0E32CB}" type="slidenum">
              <a:rPr lang="en-US" smtClean="0"/>
              <a:t>‹#›</a:t>
            </a:fld>
            <a:endParaRPr lang="en-US"/>
          </a:p>
        </p:txBody>
      </p:sp>
    </p:spTree>
    <p:extLst>
      <p:ext uri="{BB962C8B-B14F-4D97-AF65-F5344CB8AC3E}">
        <p14:creationId xmlns:p14="http://schemas.microsoft.com/office/powerpoint/2010/main" val="818620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479A3F-9FB7-2EB5-F897-3B72B72420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01E27E-F048-48DE-FA69-BBA33CD329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316DF2-E877-5EDB-ED39-6E293F49BD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3933C1-C81B-4792-8CB5-0EBFFF1F7700}" type="datetimeFigureOut">
              <a:rPr lang="en-US" smtClean="0"/>
              <a:t>4/15/2023</a:t>
            </a:fld>
            <a:endParaRPr lang="en-US"/>
          </a:p>
        </p:txBody>
      </p:sp>
      <p:sp>
        <p:nvSpPr>
          <p:cNvPr id="5" name="Footer Placeholder 4">
            <a:extLst>
              <a:ext uri="{FF2B5EF4-FFF2-40B4-BE49-F238E27FC236}">
                <a16:creationId xmlns:a16="http://schemas.microsoft.com/office/drawing/2014/main" id="{BD28346C-F68F-C73A-658F-FEC8126F44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769E8C-2258-0F67-5139-5FE61885C7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DC2B5-BB05-412D-8345-65D69B0E32CB}" type="slidenum">
              <a:rPr lang="en-US" smtClean="0"/>
              <a:t>‹#›</a:t>
            </a:fld>
            <a:endParaRPr lang="en-US"/>
          </a:p>
        </p:txBody>
      </p:sp>
    </p:spTree>
    <p:extLst>
      <p:ext uri="{BB962C8B-B14F-4D97-AF65-F5344CB8AC3E}">
        <p14:creationId xmlns:p14="http://schemas.microsoft.com/office/powerpoint/2010/main" val="199449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themeOverride" Target="../theme/themeOverride7.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mOq2vBiImhI?feature=oembed" TargetMode="External"/><Relationship Id="rId1" Type="http://schemas.openxmlformats.org/officeDocument/2006/relationships/themeOverride" Target="../theme/themeOverride8.xml"/><Relationship Id="rId6" Type="http://schemas.openxmlformats.org/officeDocument/2006/relationships/image" Target="../media/image17.jpeg"/><Relationship Id="rId5" Type="http://schemas.openxmlformats.org/officeDocument/2006/relationships/image" Target="../media/image1.jpe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themeOverride" Target="../theme/themeOverride9.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2KXO3niISkU?feature=oembed" TargetMode="External"/><Relationship Id="rId1" Type="http://schemas.openxmlformats.org/officeDocument/2006/relationships/themeOverride" Target="../theme/themeOverride10.xml"/><Relationship Id="rId6" Type="http://schemas.openxmlformats.org/officeDocument/2006/relationships/image" Target="../media/image22.jpeg"/><Relationship Id="rId5" Type="http://schemas.openxmlformats.org/officeDocument/2006/relationships/image" Target="../media/image1.jpeg"/><Relationship Id="rId4"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hemeOverride" Target="../theme/themeOverride11.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QgEtEfbROzc?feature=oembed" TargetMode="External"/><Relationship Id="rId1" Type="http://schemas.openxmlformats.org/officeDocument/2006/relationships/themeOverride" Target="../theme/themeOverride12.xml"/><Relationship Id="rId6" Type="http://schemas.openxmlformats.org/officeDocument/2006/relationships/image" Target="../media/image27.jpeg"/><Relationship Id="rId5" Type="http://schemas.openxmlformats.org/officeDocument/2006/relationships/image" Target="../media/image1.jpeg"/><Relationship Id="rId4"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hemeOverride" Target="../theme/themeOverride13.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XaI-EOVpDvo?feature=oembed" TargetMode="External"/><Relationship Id="rId1" Type="http://schemas.openxmlformats.org/officeDocument/2006/relationships/themeOverride" Target="../theme/themeOverride14.xml"/><Relationship Id="rId5" Type="http://schemas.openxmlformats.org/officeDocument/2006/relationships/image" Target="../media/image32.jpeg"/><Relationship Id="rId4"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15.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eZI-BKc2kKo?feature=oembed" TargetMode="External"/><Relationship Id="rId1" Type="http://schemas.openxmlformats.org/officeDocument/2006/relationships/themeOverride" Target="../theme/themeOverride16.xml"/><Relationship Id="rId5" Type="http://schemas.openxmlformats.org/officeDocument/2006/relationships/image" Target="../media/image36.jpe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1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5JdILn-vT84?feature=oembed" TargetMode="External"/><Relationship Id="rId1" Type="http://schemas.openxmlformats.org/officeDocument/2006/relationships/themeOverride" Target="../theme/themeOverride18.xml"/><Relationship Id="rId5" Type="http://schemas.openxmlformats.org/officeDocument/2006/relationships/image" Target="../media/image40.jpeg"/><Relationship Id="rId4" Type="http://schemas.openxmlformats.org/officeDocument/2006/relationships/image" Target="../media/image1.jpe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themeOverride" Target="../theme/themeOverride19.xml"/><Relationship Id="rId6" Type="http://schemas.openxmlformats.org/officeDocument/2006/relationships/image" Target="../media/image42.png"/><Relationship Id="rId5" Type="http://schemas.openxmlformats.org/officeDocument/2006/relationships/image" Target="../media/image10.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themeOverride" Target="../theme/themeOverride20.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yDUtSrm7_3g?start=60&amp;feature=oembed" TargetMode="External"/><Relationship Id="rId1" Type="http://schemas.openxmlformats.org/officeDocument/2006/relationships/themeOverride" Target="../theme/themeOverride21.xml"/><Relationship Id="rId6" Type="http://schemas.openxmlformats.org/officeDocument/2006/relationships/image" Target="../media/image48.jpeg"/><Relationship Id="rId5" Type="http://schemas.openxmlformats.org/officeDocument/2006/relationships/image" Target="../media/image1.jpeg"/><Relationship Id="rId4" Type="http://schemas.openxmlformats.org/officeDocument/2006/relationships/notesSlide" Target="../notesSlides/notesSlide7.xml"/></Relationships>
</file>

<file path=ppt/slides/_rels/slide25.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1.jpeg"/><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hemeOverride" Target="../theme/themeOverride22.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F3L02Ke9h3E?feature=oembed" TargetMode="External"/><Relationship Id="rId1" Type="http://schemas.openxmlformats.org/officeDocument/2006/relationships/themeOverride" Target="../theme/themeOverride23.xml"/><Relationship Id="rId5" Type="http://schemas.openxmlformats.org/officeDocument/2006/relationships/image" Target="../media/image53.jpeg"/><Relationship Id="rId4" Type="http://schemas.openxmlformats.org/officeDocument/2006/relationships/image" Target="../media/image1.jpe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7" Type="http://schemas.microsoft.com/office/2007/relationships/hdphoto" Target="../media/hdphoto3.wdp"/><Relationship Id="rId2" Type="http://schemas.openxmlformats.org/officeDocument/2006/relationships/slideLayout" Target="../slideLayouts/slideLayout2.xml"/><Relationship Id="rId1" Type="http://schemas.openxmlformats.org/officeDocument/2006/relationships/themeOverride" Target="../theme/themeOverride2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08UmlQExE0U?feature=oembed" TargetMode="External"/><Relationship Id="rId1" Type="http://schemas.openxmlformats.org/officeDocument/2006/relationships/themeOverride" Target="../theme/themeOverride25.xml"/><Relationship Id="rId5" Type="http://schemas.openxmlformats.org/officeDocument/2006/relationships/image" Target="../media/image57.jpeg"/><Relationship Id="rId4" Type="http://schemas.openxmlformats.org/officeDocument/2006/relationships/image" Target="../media/image1.jpe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1.png"/><Relationship Id="rId2" Type="http://schemas.openxmlformats.org/officeDocument/2006/relationships/slideLayout" Target="../slideLayouts/slideLayout2.xml"/><Relationship Id="rId1" Type="http://schemas.openxmlformats.org/officeDocument/2006/relationships/themeOverride" Target="../theme/themeOverride2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1.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BDw7hG-avIU?feature=oembed" TargetMode="External"/><Relationship Id="rId1" Type="http://schemas.openxmlformats.org/officeDocument/2006/relationships/themeOverride" Target="../theme/themeOverride27.xml"/><Relationship Id="rId5" Type="http://schemas.openxmlformats.org/officeDocument/2006/relationships/image" Target="../media/image62.jpeg"/><Relationship Id="rId4" Type="http://schemas.openxmlformats.org/officeDocument/2006/relationships/image" Target="../media/image1.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hemeOverride" Target="../theme/themeOverride28.xml"/><Relationship Id="rId5" Type="http://schemas.openxmlformats.org/officeDocument/2006/relationships/image" Target="../media/image63.png"/><Relationship Id="rId4" Type="http://schemas.openxmlformats.org/officeDocument/2006/relationships/image" Target="../media/image1.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hemeOverride" Target="../theme/themeOverride29.xml"/><Relationship Id="rId4" Type="http://schemas.openxmlformats.org/officeDocument/2006/relationships/image" Target="../media/image1.jpe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30.xml"/><Relationship Id="rId5" Type="http://schemas.openxmlformats.org/officeDocument/2006/relationships/image" Target="../media/image4.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hemeOverride" Target="../theme/themeOverride31.xml"/><Relationship Id="rId5" Type="http://schemas.openxmlformats.org/officeDocument/2006/relationships/image" Target="../media/image64.png"/><Relationship Id="rId4" Type="http://schemas.openxmlformats.org/officeDocument/2006/relationships/image" Target="../media/image1.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hemeOverride" Target="../theme/themeOverride32.xml"/><Relationship Id="rId6" Type="http://schemas.microsoft.com/office/2007/relationships/hdphoto" Target="../media/hdphoto4.wdp"/><Relationship Id="rId5" Type="http://schemas.openxmlformats.org/officeDocument/2006/relationships/image" Target="../media/image65.png"/><Relationship Id="rId4" Type="http://schemas.openxmlformats.org/officeDocument/2006/relationships/image" Target="../media/image1.jpeg"/></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33.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1.jpeg"/><Relationship Id="rId7" Type="http://schemas.microsoft.com/office/2007/relationships/hdphoto" Target="../media/hdphoto5.wdp"/><Relationship Id="rId2" Type="http://schemas.openxmlformats.org/officeDocument/2006/relationships/slideLayout" Target="../slideLayouts/slideLayout2.xml"/><Relationship Id="rId1" Type="http://schemas.openxmlformats.org/officeDocument/2006/relationships/themeOverride" Target="../theme/themeOverride34.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73.pn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8.jpeg"/><Relationship Id="rId2" Type="http://schemas.openxmlformats.org/officeDocument/2006/relationships/slideLayout" Target="../slideLayouts/slideLayout2.xml"/><Relationship Id="rId1" Type="http://schemas.openxmlformats.org/officeDocument/2006/relationships/themeOverride" Target="../theme/themeOverride35.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36.xml"/><Relationship Id="rId6" Type="http://schemas.openxmlformats.org/officeDocument/2006/relationships/image" Target="../media/image81.jpeg"/><Relationship Id="rId5" Type="http://schemas.openxmlformats.org/officeDocument/2006/relationships/image" Target="../media/image80.png"/><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7" Type="http://schemas.microsoft.com/office/2007/relationships/hdphoto" Target="../media/hdphoto6.wdp"/><Relationship Id="rId2" Type="http://schemas.openxmlformats.org/officeDocument/2006/relationships/slideLayout" Target="../slideLayouts/slideLayout2.xml"/><Relationship Id="rId1" Type="http://schemas.openxmlformats.org/officeDocument/2006/relationships/themeOverride" Target="../theme/themeOverride37.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image" Target="../media/image82.png"/></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38.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85.png"/></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39.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png"/></Relationships>
</file>

<file path=ppt/slides/_rels/slide43.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1.jpeg"/><Relationship Id="rId7" Type="http://schemas.openxmlformats.org/officeDocument/2006/relationships/image" Target="../media/image93.jpeg"/><Relationship Id="rId2" Type="http://schemas.openxmlformats.org/officeDocument/2006/relationships/slideLayout" Target="../slideLayouts/slideLayout2.xml"/><Relationship Id="rId1" Type="http://schemas.openxmlformats.org/officeDocument/2006/relationships/themeOverride" Target="../theme/themeOverride40.xml"/><Relationship Id="rId6" Type="http://schemas.microsoft.com/office/2007/relationships/hdphoto" Target="../media/hdphoto7.wdp"/><Relationship Id="rId5" Type="http://schemas.openxmlformats.org/officeDocument/2006/relationships/image" Target="../media/image92.png"/><Relationship Id="rId4" Type="http://schemas.openxmlformats.org/officeDocument/2006/relationships/image" Target="../media/image91.png"/></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98.png"/><Relationship Id="rId2" Type="http://schemas.openxmlformats.org/officeDocument/2006/relationships/slideLayout" Target="../slideLayouts/slideLayout2.xml"/><Relationship Id="rId1" Type="http://schemas.openxmlformats.org/officeDocument/2006/relationships/themeOverride" Target="../theme/themeOverride41.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hemeOverride" Target="../theme/themeOverride42.xml"/><Relationship Id="rId6" Type="http://schemas.openxmlformats.org/officeDocument/2006/relationships/image" Target="../media/image99.png"/><Relationship Id="rId5" Type="http://schemas.openxmlformats.org/officeDocument/2006/relationships/image" Target="../media/image63.png"/><Relationship Id="rId4" Type="http://schemas.openxmlformats.org/officeDocument/2006/relationships/image" Target="../media/image1.jpeg"/></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43.xml"/><Relationship Id="rId5" Type="http://schemas.openxmlformats.org/officeDocument/2006/relationships/image" Target="../media/image4.pn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44.xml"/><Relationship Id="rId6" Type="http://schemas.openxmlformats.org/officeDocument/2006/relationships/image" Target="../media/image100.png"/><Relationship Id="rId5" Type="http://schemas.openxmlformats.org/officeDocument/2006/relationships/image" Target="../media/image4.png"/><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03.png"/><Relationship Id="rId2" Type="http://schemas.openxmlformats.org/officeDocument/2006/relationships/slideLayout" Target="../slideLayouts/slideLayout1.xml"/><Relationship Id="rId1" Type="http://schemas.openxmlformats.org/officeDocument/2006/relationships/themeOverride" Target="../theme/themeOverride45.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05.png"/><Relationship Id="rId2" Type="http://schemas.openxmlformats.org/officeDocument/2006/relationships/slideLayout" Target="../slideLayouts/slideLayout1.xml"/><Relationship Id="rId1" Type="http://schemas.openxmlformats.org/officeDocument/2006/relationships/themeOverride" Target="../theme/themeOverride46.xml"/><Relationship Id="rId6" Type="http://schemas.microsoft.com/office/2007/relationships/hdphoto" Target="../media/hdphoto8.wdp"/><Relationship Id="rId5" Type="http://schemas.openxmlformats.org/officeDocument/2006/relationships/image" Target="../media/image104.png"/><Relationship Id="rId4" Type="http://schemas.openxmlformats.org/officeDocument/2006/relationships/image" Target="../media/image100.png"/></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08.png"/><Relationship Id="rId2" Type="http://schemas.openxmlformats.org/officeDocument/2006/relationships/slideLayout" Target="../slideLayouts/slideLayout1.xml"/><Relationship Id="rId1" Type="http://schemas.openxmlformats.org/officeDocument/2006/relationships/themeOverride" Target="../theme/themeOverride4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0.png"/></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48.xml"/><Relationship Id="rId5" Type="http://schemas.openxmlformats.org/officeDocument/2006/relationships/image" Target="../media/image109.png"/><Relationship Id="rId4" Type="http://schemas.openxmlformats.org/officeDocument/2006/relationships/image" Target="../media/image100.png"/></Relationships>
</file>

<file path=ppt/slides/_rels/slide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49.xml"/><Relationship Id="rId5" Type="http://schemas.openxmlformats.org/officeDocument/2006/relationships/image" Target="../media/image110.png"/><Relationship Id="rId4" Type="http://schemas.openxmlformats.org/officeDocument/2006/relationships/image" Target="../media/image100.png"/></Relationships>
</file>

<file path=ppt/slides/_rels/slide5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50.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00.png"/></Relationships>
</file>

<file path=ppt/slides/_rels/slide5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51.xml"/><Relationship Id="rId5" Type="http://schemas.openxmlformats.org/officeDocument/2006/relationships/image" Target="../media/image4.png"/><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52.xml"/><Relationship Id="rId5" Type="http://schemas.openxmlformats.org/officeDocument/2006/relationships/image" Target="../media/image114.png"/><Relationship Id="rId4" Type="http://schemas.openxmlformats.org/officeDocument/2006/relationships/image" Target="../media/image113.gif"/></Relationships>
</file>

<file path=ppt/slides/_rels/slide56.xml.rels><?xml version="1.0" encoding="UTF-8" standalone="yes"?>
<Relationships xmlns="http://schemas.openxmlformats.org/package/2006/relationships"><Relationship Id="rId8" Type="http://schemas.openxmlformats.org/officeDocument/2006/relationships/hyperlink" Target="https://d20collective.com/pages/dnd-dice-roller" TargetMode="External"/><Relationship Id="rId3" Type="http://schemas.openxmlformats.org/officeDocument/2006/relationships/image" Target="../media/image1.jpeg"/><Relationship Id="rId7" Type="http://schemas.openxmlformats.org/officeDocument/2006/relationships/image" Target="../media/image118.png"/><Relationship Id="rId2" Type="http://schemas.openxmlformats.org/officeDocument/2006/relationships/slideLayout" Target="../slideLayouts/slideLayout1.xml"/><Relationship Id="rId1" Type="http://schemas.openxmlformats.org/officeDocument/2006/relationships/themeOverride" Target="../theme/themeOverride53.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hemeOverride" Target="../theme/themeOverride54.xml"/><Relationship Id="rId5" Type="http://schemas.openxmlformats.org/officeDocument/2006/relationships/image" Target="../media/image100.png"/><Relationship Id="rId4" Type="http://schemas.openxmlformats.org/officeDocument/2006/relationships/image" Target="../media/image1.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hemeOverride" Target="../theme/themeOverride55.xml"/><Relationship Id="rId5" Type="http://schemas.openxmlformats.org/officeDocument/2006/relationships/image" Target="../media/image107.png"/><Relationship Id="rId4" Type="http://schemas.openxmlformats.org/officeDocument/2006/relationships/image" Target="../media/image1.jpeg"/></Relationships>
</file>

<file path=ppt/slides/_rels/slide5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56.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hemeOverride" Target="../theme/themeOverride57.xml"/><Relationship Id="rId5" Type="http://schemas.openxmlformats.org/officeDocument/2006/relationships/image" Target="../media/image119.png"/><Relationship Id="rId4" Type="http://schemas.openxmlformats.org/officeDocument/2006/relationships/image" Target="../media/image1.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hemeOverride" Target="../theme/themeOverride58.xml"/><Relationship Id="rId5" Type="http://schemas.openxmlformats.org/officeDocument/2006/relationships/image" Target="../media/image120.png"/><Relationship Id="rId4" Type="http://schemas.openxmlformats.org/officeDocument/2006/relationships/image" Target="../media/image1.jpeg"/></Relationships>
</file>

<file path=ppt/slides/_rels/slide6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59.xml"/><Relationship Id="rId5" Type="http://schemas.openxmlformats.org/officeDocument/2006/relationships/image" Target="../media/image4.png"/><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hemeOverride" Target="../theme/themeOverride60.xml"/><Relationship Id="rId5" Type="http://schemas.openxmlformats.org/officeDocument/2006/relationships/image" Target="../media/image121.jpeg"/><Relationship Id="rId4" Type="http://schemas.openxmlformats.org/officeDocument/2006/relationships/image" Target="../media/image1.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hemeOverride" Target="../theme/themeOverride61.xml"/><Relationship Id="rId5" Type="http://schemas.openxmlformats.org/officeDocument/2006/relationships/image" Target="../media/image122.png"/><Relationship Id="rId4" Type="http://schemas.openxmlformats.org/officeDocument/2006/relationships/image" Target="../media/image1.jpeg"/></Relationships>
</file>

<file path=ppt/slides/_rels/slide65.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notesSlide" Target="../notesSlides/notesSlide19.xml"/><Relationship Id="rId7" Type="http://schemas.openxmlformats.org/officeDocument/2006/relationships/image" Target="../media/image125.png"/><Relationship Id="rId2" Type="http://schemas.openxmlformats.org/officeDocument/2006/relationships/slideLayout" Target="../slideLayouts/slideLayout2.xml"/><Relationship Id="rId1" Type="http://schemas.openxmlformats.org/officeDocument/2006/relationships/themeOverride" Target="../theme/themeOverride62.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jpeg"/><Relationship Id="rId9" Type="http://schemas.openxmlformats.org/officeDocument/2006/relationships/image" Target="../media/image127.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hemeOverride" Target="../theme/themeOverride63.xml"/><Relationship Id="rId5" Type="http://schemas.openxmlformats.org/officeDocument/2006/relationships/image" Target="../media/image128.png"/><Relationship Id="rId4" Type="http://schemas.openxmlformats.org/officeDocument/2006/relationships/image" Target="../media/image1.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hemeOverride" Target="../theme/themeOverride64.xml"/><Relationship Id="rId5" Type="http://schemas.openxmlformats.org/officeDocument/2006/relationships/image" Target="../media/image129.png"/><Relationship Id="rId4" Type="http://schemas.openxmlformats.org/officeDocument/2006/relationships/image" Target="../media/image1.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hemeOverride" Target="../theme/themeOverride65.xml"/><Relationship Id="rId5" Type="http://schemas.openxmlformats.org/officeDocument/2006/relationships/image" Target="../media/image130.png"/><Relationship Id="rId4" Type="http://schemas.openxmlformats.org/officeDocument/2006/relationships/image" Target="../media/image1.jpe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hemeOverride" Target="../theme/themeOverride66.xml"/><Relationship Id="rId5" Type="http://schemas.openxmlformats.org/officeDocument/2006/relationships/image" Target="../media/image131.pn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hemeOverride" Target="../theme/themeOverride4.xml"/><Relationship Id="rId5" Type="http://schemas.openxmlformats.org/officeDocument/2006/relationships/image" Target="../media/image7.jpeg"/><Relationship Id="rId4" Type="http://schemas.openxmlformats.org/officeDocument/2006/relationships/image" Target="../media/image1.jpe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hemeOverride" Target="../theme/themeOverride67.xml"/><Relationship Id="rId5" Type="http://schemas.openxmlformats.org/officeDocument/2006/relationships/image" Target="../media/image132.png"/><Relationship Id="rId4" Type="http://schemas.openxmlformats.org/officeDocument/2006/relationships/image" Target="../media/image1.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hemeOverride" Target="../theme/themeOverride68.xml"/><Relationship Id="rId5" Type="http://schemas.openxmlformats.org/officeDocument/2006/relationships/image" Target="../media/image133.png"/><Relationship Id="rId4" Type="http://schemas.openxmlformats.org/officeDocument/2006/relationships/image" Target="../media/image1.jpe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hemeOverride" Target="../theme/themeOverride69.xml"/><Relationship Id="rId4" Type="http://schemas.openxmlformats.org/officeDocument/2006/relationships/image" Target="../media/image1.jpe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hemeOverride" Target="../theme/themeOverride70.xml"/><Relationship Id="rId5" Type="http://schemas.openxmlformats.org/officeDocument/2006/relationships/image" Target="../media/image134.png"/><Relationship Id="rId4" Type="http://schemas.openxmlformats.org/officeDocument/2006/relationships/image" Target="../media/image1.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hemeOverride" Target="../theme/themeOverride71.xml"/><Relationship Id="rId5" Type="http://schemas.openxmlformats.org/officeDocument/2006/relationships/image" Target="../media/image135.png"/><Relationship Id="rId4" Type="http://schemas.openxmlformats.org/officeDocument/2006/relationships/image" Target="../media/image1.jpe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hemeOverride" Target="../theme/themeOverride72.xml"/><Relationship Id="rId4" Type="http://schemas.openxmlformats.org/officeDocument/2006/relationships/image" Target="../media/image1.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hemeOverride" Target="../theme/themeOverride73.xml"/><Relationship Id="rId5" Type="http://schemas.openxmlformats.org/officeDocument/2006/relationships/image" Target="../media/image136.png"/><Relationship Id="rId4" Type="http://schemas.openxmlformats.org/officeDocument/2006/relationships/image" Target="../media/image1.jpe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hemeOverride" Target="../theme/themeOverride74.xml"/><Relationship Id="rId4" Type="http://schemas.openxmlformats.org/officeDocument/2006/relationships/image" Target="../media/image1.jpe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hemeOverride" Target="../theme/themeOverride75.xml"/><Relationship Id="rId5" Type="http://schemas.openxmlformats.org/officeDocument/2006/relationships/image" Target="../media/image121.jpeg"/><Relationship Id="rId4" Type="http://schemas.openxmlformats.org/officeDocument/2006/relationships/image" Target="../media/image1.jpeg"/></Relationships>
</file>

<file path=ppt/slides/_rels/slide7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76.xml"/><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themeOverride" Target="../theme/themeOverride5.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themeOverride" Target="../theme/themeOverride77.xml"/><Relationship Id="rId6" Type="http://schemas.microsoft.com/office/2007/relationships/hdphoto" Target="../media/hdphoto9.wdp"/><Relationship Id="rId5" Type="http://schemas.openxmlformats.org/officeDocument/2006/relationships/image" Target="../media/image137.png"/><Relationship Id="rId4" Type="http://schemas.openxmlformats.org/officeDocument/2006/relationships/image" Target="../media/image1.jpeg"/></Relationships>
</file>

<file path=ppt/slides/_rels/slide8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78.xml"/><Relationship Id="rId5" Type="http://schemas.openxmlformats.org/officeDocument/2006/relationships/image" Target="../media/image4.png"/><Relationship Id="rId4" Type="http://schemas.openxmlformats.org/officeDocument/2006/relationships/image" Target="../media/image3.png"/></Relationships>
</file>

<file path=ppt/slides/_rels/slide8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79.xml"/><Relationship Id="rId5" Type="http://schemas.openxmlformats.org/officeDocument/2006/relationships/image" Target="../media/image139.png"/><Relationship Id="rId4" Type="http://schemas.openxmlformats.org/officeDocument/2006/relationships/image" Target="../media/image138.png"/></Relationships>
</file>

<file path=ppt/slides/_rels/slide8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80.xml"/></Relationships>
</file>

<file path=ppt/slides/_rels/slide84.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jpeg"/><Relationship Id="rId7" Type="http://schemas.openxmlformats.org/officeDocument/2006/relationships/image" Target="../media/image143.png"/><Relationship Id="rId2" Type="http://schemas.openxmlformats.org/officeDocument/2006/relationships/slideLayout" Target="../slideLayouts/slideLayout1.xml"/><Relationship Id="rId1" Type="http://schemas.openxmlformats.org/officeDocument/2006/relationships/themeOverride" Target="../theme/themeOverride81.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 Id="rId9" Type="http://schemas.openxmlformats.org/officeDocument/2006/relationships/image" Target="../media/image145.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hemeOverride" Target="../theme/themeOverride82.xml"/><Relationship Id="rId5" Type="http://schemas.openxmlformats.org/officeDocument/2006/relationships/image" Target="../media/image140.png"/><Relationship Id="rId4" Type="http://schemas.openxmlformats.org/officeDocument/2006/relationships/image" Target="../media/image1.jpeg"/></Relationships>
</file>

<file path=ppt/slides/_rels/slide8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83.xml"/><Relationship Id="rId4" Type="http://schemas.openxmlformats.org/officeDocument/2006/relationships/image" Target="../media/image144.png"/></Relationships>
</file>

<file path=ppt/slides/_rels/slide8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84.xml"/><Relationship Id="rId5" Type="http://schemas.openxmlformats.org/officeDocument/2006/relationships/image" Target="../media/image141.png"/><Relationship Id="rId4" Type="http://schemas.openxmlformats.org/officeDocument/2006/relationships/image" Target="../media/image146.png"/></Relationships>
</file>

<file path=ppt/slides/_rels/slide8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85.xml"/><Relationship Id="rId4" Type="http://schemas.openxmlformats.org/officeDocument/2006/relationships/image" Target="../media/image147.png"/></Relationships>
</file>

<file path=ppt/slides/_rels/slide8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86.xml"/><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Bo3mmClQ86Y?feature=oembed" TargetMode="External"/><Relationship Id="rId1" Type="http://schemas.openxmlformats.org/officeDocument/2006/relationships/themeOverride" Target="../theme/themeOverride6.xml"/><Relationship Id="rId5" Type="http://schemas.openxmlformats.org/officeDocument/2006/relationships/image" Target="../media/image12.jpeg"/><Relationship Id="rId4" Type="http://schemas.openxmlformats.org/officeDocument/2006/relationships/image" Target="../media/image1.jpeg"/></Relationships>
</file>

<file path=ppt/slides/_rels/slide9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87.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https://www.youtube.com/embed/O738AtAwacI?feature=oembed" TargetMode="External"/><Relationship Id="rId1" Type="http://schemas.openxmlformats.org/officeDocument/2006/relationships/themeOverride" Target="../theme/themeOverride88.xml"/><Relationship Id="rId5" Type="http://schemas.openxmlformats.org/officeDocument/2006/relationships/image" Target="../media/image148.jpeg"/><Relationship Id="rId4" Type="http://schemas.openxmlformats.org/officeDocument/2006/relationships/image" Target="../media/image1.jpe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hemeOverride" Target="../theme/themeOverride89.xml"/><Relationship Id="rId6" Type="http://schemas.microsoft.com/office/2007/relationships/hdphoto" Target="../media/hdphoto10.wdp"/><Relationship Id="rId5" Type="http://schemas.openxmlformats.org/officeDocument/2006/relationships/image" Target="../media/image149.png"/><Relationship Id="rId4" Type="http://schemas.openxmlformats.org/officeDocument/2006/relationships/image" Target="../media/image1.jpeg"/></Relationships>
</file>

<file path=ppt/slides/_rels/slide9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94.xml.rels><?xml version="1.0" encoding="UTF-8" standalone="yes"?>
<Relationships xmlns="http://schemas.openxmlformats.org/package/2006/relationships"><Relationship Id="rId8" Type="http://schemas.openxmlformats.org/officeDocument/2006/relationships/hyperlink" Target="https://app.roll20.net/" TargetMode="External"/><Relationship Id="rId3" Type="http://schemas.openxmlformats.org/officeDocument/2006/relationships/image" Target="../media/image1.jpeg"/><Relationship Id="rId7" Type="http://schemas.openxmlformats.org/officeDocument/2006/relationships/hyperlink" Target="https://media.wizards.com/2016/dnd/downloads/5E_CharacterSheet_Fillable.pdf" TargetMode="External"/><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hyperlink" Target="https://www.dndbeyond.com/" TargetMode="External"/><Relationship Id="rId11" Type="http://schemas.openxmlformats.org/officeDocument/2006/relationships/hyperlink" Target="https://www.behindthename.com/" TargetMode="External"/><Relationship Id="rId5" Type="http://schemas.openxmlformats.org/officeDocument/2006/relationships/image" Target="../media/image4.png"/><Relationship Id="rId10" Type="http://schemas.openxmlformats.org/officeDocument/2006/relationships/hyperlink" Target="https://www.heroforge.com/" TargetMode="External"/><Relationship Id="rId4" Type="http://schemas.openxmlformats.org/officeDocument/2006/relationships/image" Target="../media/image3.png"/><Relationship Id="rId9" Type="http://schemas.openxmlformats.org/officeDocument/2006/relationships/hyperlink" Target="https://inkarnate.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1030" name="Picture 6" descr="DnD (Dungeons &amp; Dragons) Logo, symbol, meaning, history, PNG, brand">
            <a:extLst>
              <a:ext uri="{FF2B5EF4-FFF2-40B4-BE49-F238E27FC236}">
                <a16:creationId xmlns:a16="http://schemas.microsoft.com/office/drawing/2014/main" id="{290540DB-E2DF-6BD8-763A-A8C76DB777E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77000" contrast="-57000"/>
                    </a14:imgEffect>
                  </a14:imgLayer>
                </a14:imgProps>
              </a:ext>
              <a:ext uri="{28A0092B-C50C-407E-A947-70E740481C1C}">
                <a14:useLocalDpi xmlns:a14="http://schemas.microsoft.com/office/drawing/2010/main" val="0"/>
              </a:ext>
            </a:extLst>
          </a:blip>
          <a:srcRect/>
          <a:stretch>
            <a:fillRect/>
          </a:stretch>
        </p:blipFill>
        <p:spPr bwMode="auto">
          <a:xfrm>
            <a:off x="1481102" y="420370"/>
            <a:ext cx="10324818" cy="580771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5DFAAB2-8FE6-F43E-890F-7DD3A878BCD5}"/>
              </a:ext>
            </a:extLst>
          </p:cNvPr>
          <p:cNvSpPr>
            <a:spLocks noGrp="1"/>
          </p:cNvSpPr>
          <p:nvPr>
            <p:ph type="ctrTitle"/>
          </p:nvPr>
        </p:nvSpPr>
        <p:spPr>
          <a:xfrm>
            <a:off x="1524000" y="1122363"/>
            <a:ext cx="9174480" cy="2387600"/>
          </a:xfrm>
        </p:spPr>
        <p:txBody>
          <a:bodyPr/>
          <a:lstStyle/>
          <a:p>
            <a:r>
              <a:rPr lang="en-US" dirty="0">
                <a:latin typeface="Old English Text MT" panose="03040902040508030806" pitchFamily="66" charset="0"/>
              </a:rPr>
              <a:t>Dungeons and Dragons</a:t>
            </a:r>
          </a:p>
        </p:txBody>
      </p:sp>
      <p:sp>
        <p:nvSpPr>
          <p:cNvPr id="3" name="Subtitle 2">
            <a:extLst>
              <a:ext uri="{FF2B5EF4-FFF2-40B4-BE49-F238E27FC236}">
                <a16:creationId xmlns:a16="http://schemas.microsoft.com/office/drawing/2014/main" id="{1145E5F4-228A-5BF2-D8A9-D66AD743E05A}"/>
              </a:ext>
            </a:extLst>
          </p:cNvPr>
          <p:cNvSpPr>
            <a:spLocks noGrp="1"/>
          </p:cNvSpPr>
          <p:nvPr>
            <p:ph type="subTitle" idx="1"/>
          </p:nvPr>
        </p:nvSpPr>
        <p:spPr/>
        <p:txBody>
          <a:bodyPr>
            <a:normAutofit/>
          </a:bodyPr>
          <a:lstStyle/>
          <a:p>
            <a:r>
              <a:rPr lang="en-US" sz="4000" dirty="0">
                <a:latin typeface="Old English Text MT" panose="03040902040508030806" pitchFamily="66" charset="0"/>
              </a:rPr>
              <a:t>Character Creation Workshop</a:t>
            </a:r>
          </a:p>
        </p:txBody>
      </p:sp>
      <p:pic>
        <p:nvPicPr>
          <p:cNvPr id="1026" name="Picture 2">
            <a:extLst>
              <a:ext uri="{FF2B5EF4-FFF2-40B4-BE49-F238E27FC236}">
                <a16:creationId xmlns:a16="http://schemas.microsoft.com/office/drawing/2014/main" id="{03DAE891-06BD-601F-8823-D991872320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72625" y="0"/>
            <a:ext cx="2619375" cy="27527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AC9ED6F-498E-62A0-9431-D8E6A89603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933950"/>
            <a:ext cx="3705225" cy="1924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2124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76304-8F2B-3185-136F-D3A59B0E5F58}"/>
              </a:ext>
            </a:extLst>
          </p:cNvPr>
          <p:cNvSpPr>
            <a:spLocks noGrp="1"/>
          </p:cNvSpPr>
          <p:nvPr>
            <p:ph type="title"/>
          </p:nvPr>
        </p:nvSpPr>
        <p:spPr>
          <a:xfrm>
            <a:off x="261650" y="0"/>
            <a:ext cx="1830197" cy="1325563"/>
          </a:xfrm>
        </p:spPr>
        <p:txBody>
          <a:bodyPr/>
          <a:lstStyle/>
          <a:p>
            <a:r>
              <a:rPr lang="en-US" dirty="0">
                <a:latin typeface="Algerian" panose="04020705040A02060702" pitchFamily="82" charset="0"/>
              </a:rPr>
              <a:t>Bard</a:t>
            </a:r>
          </a:p>
        </p:txBody>
      </p:sp>
      <p:sp>
        <p:nvSpPr>
          <p:cNvPr id="3" name="Content Placeholder 2">
            <a:extLst>
              <a:ext uri="{FF2B5EF4-FFF2-40B4-BE49-F238E27FC236}">
                <a16:creationId xmlns:a16="http://schemas.microsoft.com/office/drawing/2014/main" id="{B40208AB-966E-E5BC-C226-EF7251CEEB03}"/>
              </a:ext>
            </a:extLst>
          </p:cNvPr>
          <p:cNvSpPr>
            <a:spLocks noGrp="1"/>
          </p:cNvSpPr>
          <p:nvPr>
            <p:ph idx="1"/>
          </p:nvPr>
        </p:nvSpPr>
        <p:spPr>
          <a:xfrm>
            <a:off x="3582045" y="452427"/>
            <a:ext cx="5027909" cy="5167312"/>
          </a:xfrm>
        </p:spPr>
        <p:txBody>
          <a:bodyPr/>
          <a:lstStyle/>
          <a:p>
            <a:pPr marL="0" indent="0">
              <a:buNone/>
            </a:pPr>
            <a:r>
              <a:rPr lang="en-US" u="sng" dirty="0">
                <a:latin typeface="Bookman Old Style" panose="02050604050505020204" pitchFamily="18" charset="0"/>
              </a:rPr>
              <a:t>Key Abilities</a:t>
            </a:r>
          </a:p>
          <a:p>
            <a:r>
              <a:rPr lang="en-US" dirty="0">
                <a:latin typeface="Bookman Old Style" panose="02050604050505020204" pitchFamily="18" charset="0"/>
              </a:rPr>
              <a:t>Magic through Music</a:t>
            </a:r>
          </a:p>
          <a:p>
            <a:r>
              <a:rPr lang="en-US" dirty="0">
                <a:latin typeface="Bookman Old Style" panose="02050604050505020204" pitchFamily="18" charset="0"/>
              </a:rPr>
              <a:t>Inspiring</a:t>
            </a:r>
          </a:p>
          <a:p>
            <a:r>
              <a:rPr lang="en-US" dirty="0">
                <a:latin typeface="Bookman Old Style" panose="02050604050505020204" pitchFamily="18" charset="0"/>
              </a:rPr>
              <a:t>Swordplay</a:t>
            </a:r>
          </a:p>
          <a:p>
            <a:r>
              <a:rPr lang="en-US" dirty="0">
                <a:latin typeface="Bookman Old Style" panose="02050604050505020204" pitchFamily="18" charset="0"/>
              </a:rPr>
              <a:t>“Jack of all trades”</a:t>
            </a:r>
          </a:p>
          <a:p>
            <a:endParaRPr lang="en-US" dirty="0">
              <a:latin typeface="Bookman Old Style" panose="02050604050505020204" pitchFamily="18" charset="0"/>
            </a:endParaRPr>
          </a:p>
        </p:txBody>
      </p:sp>
      <p:pic>
        <p:nvPicPr>
          <p:cNvPr id="7170" name="Picture 2">
            <a:extLst>
              <a:ext uri="{FF2B5EF4-FFF2-40B4-BE49-F238E27FC236}">
                <a16:creationId xmlns:a16="http://schemas.microsoft.com/office/drawing/2014/main" id="{8DFD047D-5A0E-706B-5D68-51511420F6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1450"/>
          <a:stretch/>
        </p:blipFill>
        <p:spPr bwMode="auto">
          <a:xfrm>
            <a:off x="7913601" y="392800"/>
            <a:ext cx="4271354" cy="551544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orian | Played by Robbie Daymond | Art by Hannah Friederichs (@agarthanguide)">
            <a:extLst>
              <a:ext uri="{FF2B5EF4-FFF2-40B4-BE49-F238E27FC236}">
                <a16:creationId xmlns:a16="http://schemas.microsoft.com/office/drawing/2014/main" id="{834FDC89-9F35-0EFB-2311-69345CF01A4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130" r="13971"/>
          <a:stretch/>
        </p:blipFill>
        <p:spPr bwMode="auto">
          <a:xfrm>
            <a:off x="103442" y="1313037"/>
            <a:ext cx="3085965" cy="495191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AFE8AC82-FB94-B4F4-1A22-E2C05DD254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9615" y="3429000"/>
            <a:ext cx="3220195" cy="322019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Dungeons &amp; Dragons: Honor Among Thieves&quot; Is Chris Pine At His Chris Piniest  | TRP">
            <a:extLst>
              <a:ext uri="{FF2B5EF4-FFF2-40B4-BE49-F238E27FC236}">
                <a16:creationId xmlns:a16="http://schemas.microsoft.com/office/drawing/2014/main" id="{580C4A98-82FA-2F76-03F9-9C55C497B10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040" r="53696"/>
          <a:stretch/>
        </p:blipFill>
        <p:spPr bwMode="auto">
          <a:xfrm>
            <a:off x="6640434" y="3429000"/>
            <a:ext cx="2107306" cy="3220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7200502"/>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76304-8F2B-3185-136F-D3A59B0E5F58}"/>
              </a:ext>
            </a:extLst>
          </p:cNvPr>
          <p:cNvSpPr>
            <a:spLocks noGrp="1"/>
          </p:cNvSpPr>
          <p:nvPr>
            <p:ph type="title"/>
          </p:nvPr>
        </p:nvSpPr>
        <p:spPr>
          <a:xfrm>
            <a:off x="92082" y="0"/>
            <a:ext cx="1830197" cy="1325563"/>
          </a:xfrm>
        </p:spPr>
        <p:txBody>
          <a:bodyPr/>
          <a:lstStyle/>
          <a:p>
            <a:pPr algn="r"/>
            <a:r>
              <a:rPr lang="en-US" dirty="0">
                <a:latin typeface="Algerian" panose="04020705040A02060702" pitchFamily="82" charset="0"/>
              </a:rPr>
              <a:t>Bard</a:t>
            </a:r>
          </a:p>
        </p:txBody>
      </p:sp>
      <p:pic>
        <p:nvPicPr>
          <p:cNvPr id="6" name="Online Media 5" title="Scanlan singing the spell - The Legends of Vox Machina S01XEp07">
            <a:hlinkClick r:id="" action="ppaction://media"/>
            <a:extLst>
              <a:ext uri="{FF2B5EF4-FFF2-40B4-BE49-F238E27FC236}">
                <a16:creationId xmlns:a16="http://schemas.microsoft.com/office/drawing/2014/main" id="{FE733F5E-8A3B-FA42-8093-3D39FFFF74CA}"/>
              </a:ext>
            </a:extLst>
          </p:cNvPr>
          <p:cNvPicPr>
            <a:picLocks noRot="1" noChangeAspect="1"/>
          </p:cNvPicPr>
          <p:nvPr>
            <a:videoFile r:link="rId2"/>
          </p:nvPr>
        </p:nvPicPr>
        <p:blipFill>
          <a:blip r:embed="rId6"/>
          <a:stretch>
            <a:fillRect/>
          </a:stretch>
        </p:blipFill>
        <p:spPr>
          <a:xfrm>
            <a:off x="1119915" y="1077239"/>
            <a:ext cx="9952169" cy="5622975"/>
          </a:xfrm>
          <a:prstGeom prst="rect">
            <a:avLst/>
          </a:prstGeom>
        </p:spPr>
      </p:pic>
    </p:spTree>
    <p:extLst>
      <p:ext uri="{BB962C8B-B14F-4D97-AF65-F5344CB8AC3E}">
        <p14:creationId xmlns:p14="http://schemas.microsoft.com/office/powerpoint/2010/main" val="98400124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76304-8F2B-3185-136F-D3A59B0E5F58}"/>
              </a:ext>
            </a:extLst>
          </p:cNvPr>
          <p:cNvSpPr>
            <a:spLocks noGrp="1"/>
          </p:cNvSpPr>
          <p:nvPr>
            <p:ph type="title"/>
          </p:nvPr>
        </p:nvSpPr>
        <p:spPr>
          <a:xfrm>
            <a:off x="261650" y="0"/>
            <a:ext cx="10515600" cy="1325563"/>
          </a:xfrm>
        </p:spPr>
        <p:txBody>
          <a:bodyPr/>
          <a:lstStyle/>
          <a:p>
            <a:r>
              <a:rPr lang="en-US" dirty="0">
                <a:latin typeface="Algerian" panose="04020705040A02060702" pitchFamily="82" charset="0"/>
              </a:rPr>
              <a:t>Cleric</a:t>
            </a:r>
          </a:p>
        </p:txBody>
      </p:sp>
      <p:sp>
        <p:nvSpPr>
          <p:cNvPr id="3" name="Content Placeholder 2">
            <a:extLst>
              <a:ext uri="{FF2B5EF4-FFF2-40B4-BE49-F238E27FC236}">
                <a16:creationId xmlns:a16="http://schemas.microsoft.com/office/drawing/2014/main" id="{B40208AB-966E-E5BC-C226-EF7251CEEB03}"/>
              </a:ext>
            </a:extLst>
          </p:cNvPr>
          <p:cNvSpPr>
            <a:spLocks noGrp="1"/>
          </p:cNvSpPr>
          <p:nvPr>
            <p:ph idx="1"/>
          </p:nvPr>
        </p:nvSpPr>
        <p:spPr>
          <a:xfrm>
            <a:off x="4645041" y="421493"/>
            <a:ext cx="5027909" cy="5167312"/>
          </a:xfrm>
        </p:spPr>
        <p:txBody>
          <a:bodyPr/>
          <a:lstStyle/>
          <a:p>
            <a:pPr marL="0" indent="0">
              <a:buNone/>
            </a:pPr>
            <a:r>
              <a:rPr lang="en-US" u="sng" dirty="0">
                <a:latin typeface="Bookman Old Style" panose="02050604050505020204" pitchFamily="18" charset="0"/>
              </a:rPr>
              <a:t>Key Abilities</a:t>
            </a:r>
          </a:p>
          <a:p>
            <a:r>
              <a:rPr lang="en-US" dirty="0">
                <a:latin typeface="Bookman Old Style" panose="02050604050505020204" pitchFamily="18" charset="0"/>
              </a:rPr>
              <a:t>Religious Warriors</a:t>
            </a:r>
          </a:p>
          <a:p>
            <a:r>
              <a:rPr lang="en-US" dirty="0">
                <a:latin typeface="Bookman Old Style" panose="02050604050505020204" pitchFamily="18" charset="0"/>
              </a:rPr>
              <a:t>Spellcasting + Weapons</a:t>
            </a:r>
          </a:p>
          <a:p>
            <a:r>
              <a:rPr lang="en-US" dirty="0">
                <a:latin typeface="Bookman Old Style" panose="02050604050505020204" pitchFamily="18" charset="0"/>
              </a:rPr>
              <a:t>Healers (Mostly)</a:t>
            </a:r>
          </a:p>
          <a:p>
            <a:r>
              <a:rPr lang="en-US" dirty="0">
                <a:latin typeface="Bookman Old Style" panose="02050604050505020204" pitchFamily="18" charset="0"/>
              </a:rPr>
              <a:t>Divine Domains</a:t>
            </a:r>
          </a:p>
          <a:p>
            <a:endParaRPr lang="en-US" dirty="0">
              <a:latin typeface="Bookman Old Style" panose="02050604050505020204" pitchFamily="18" charset="0"/>
            </a:endParaRPr>
          </a:p>
        </p:txBody>
      </p:sp>
      <p:pic>
        <p:nvPicPr>
          <p:cNvPr id="8194" name="Picture 2">
            <a:extLst>
              <a:ext uri="{FF2B5EF4-FFF2-40B4-BE49-F238E27FC236}">
                <a16:creationId xmlns:a16="http://schemas.microsoft.com/office/drawing/2014/main" id="{320E70D4-F6B0-0E0A-8ECF-CB3DB34D3F6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730"/>
          <a:stretch/>
        </p:blipFill>
        <p:spPr bwMode="auto">
          <a:xfrm>
            <a:off x="10443" y="1142647"/>
            <a:ext cx="4634598" cy="407573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aduceus Clay (Art by Ariana Orner || @ornerine)">
            <a:extLst>
              <a:ext uri="{FF2B5EF4-FFF2-40B4-BE49-F238E27FC236}">
                <a16:creationId xmlns:a16="http://schemas.microsoft.com/office/drawing/2014/main" id="{8096B7DF-D0A7-CD90-7A6A-D64114DDC4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5041" y="3269293"/>
            <a:ext cx="2322691" cy="3588707"/>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Jester (Art by Ariana Orner || @ornerine)">
            <a:extLst>
              <a:ext uri="{FF2B5EF4-FFF2-40B4-BE49-F238E27FC236}">
                <a16:creationId xmlns:a16="http://schemas.microsoft.com/office/drawing/2014/main" id="{7AD015B2-528B-2C08-76C3-6BC7669F63F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739" t="4383" r="8421" b="6146"/>
          <a:stretch/>
        </p:blipFill>
        <p:spPr bwMode="auto">
          <a:xfrm>
            <a:off x="7152362" y="3269293"/>
            <a:ext cx="2127277" cy="3593269"/>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Fresh Cut Grass | Played by Sam Riegel | Art by Hannah Friederichs (@agarthanguide)">
            <a:extLst>
              <a:ext uri="{FF2B5EF4-FFF2-40B4-BE49-F238E27FC236}">
                <a16:creationId xmlns:a16="http://schemas.microsoft.com/office/drawing/2014/main" id="{1127DA1D-9723-1107-117D-31EAFF6599C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8799" t="6146" r="16590"/>
          <a:stretch/>
        </p:blipFill>
        <p:spPr bwMode="auto">
          <a:xfrm flipH="1">
            <a:off x="9600853" y="1157106"/>
            <a:ext cx="2329497" cy="4229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450884"/>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76304-8F2B-3185-136F-D3A59B0E5F58}"/>
              </a:ext>
            </a:extLst>
          </p:cNvPr>
          <p:cNvSpPr>
            <a:spLocks noGrp="1"/>
          </p:cNvSpPr>
          <p:nvPr>
            <p:ph type="title"/>
          </p:nvPr>
        </p:nvSpPr>
        <p:spPr>
          <a:xfrm>
            <a:off x="261650" y="0"/>
            <a:ext cx="10515600" cy="1325563"/>
          </a:xfrm>
        </p:spPr>
        <p:txBody>
          <a:bodyPr/>
          <a:lstStyle/>
          <a:p>
            <a:r>
              <a:rPr lang="en-US" dirty="0">
                <a:latin typeface="Algerian" panose="04020705040A02060702" pitchFamily="82" charset="0"/>
              </a:rPr>
              <a:t>Cleric</a:t>
            </a:r>
          </a:p>
        </p:txBody>
      </p:sp>
      <p:pic>
        <p:nvPicPr>
          <p:cNvPr id="5" name="Online Media 4" title="Pike Magic Scenes (The Legend of Vox Machina - Season 2)">
            <a:hlinkClick r:id="" action="ppaction://media"/>
            <a:extLst>
              <a:ext uri="{FF2B5EF4-FFF2-40B4-BE49-F238E27FC236}">
                <a16:creationId xmlns:a16="http://schemas.microsoft.com/office/drawing/2014/main" id="{F1B9DB3E-B1A0-EAB2-FE5D-C12DE2256132}"/>
              </a:ext>
            </a:extLst>
          </p:cNvPr>
          <p:cNvPicPr>
            <a:picLocks noGrp="1" noRot="1" noChangeAspect="1"/>
          </p:cNvPicPr>
          <p:nvPr>
            <p:ph idx="1"/>
            <a:videoFile r:link="rId2"/>
          </p:nvPr>
        </p:nvPicPr>
        <p:blipFill>
          <a:blip r:embed="rId6"/>
          <a:stretch>
            <a:fillRect/>
          </a:stretch>
        </p:blipFill>
        <p:spPr>
          <a:xfrm>
            <a:off x="1227205" y="1068663"/>
            <a:ext cx="9737590" cy="5502111"/>
          </a:xfrm>
          <a:prstGeom prst="rect">
            <a:avLst/>
          </a:prstGeom>
        </p:spPr>
      </p:pic>
    </p:spTree>
    <p:extLst>
      <p:ext uri="{BB962C8B-B14F-4D97-AF65-F5344CB8AC3E}">
        <p14:creationId xmlns:p14="http://schemas.microsoft.com/office/powerpoint/2010/main" val="35630145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76304-8F2B-3185-136F-D3A59B0E5F58}"/>
              </a:ext>
            </a:extLst>
          </p:cNvPr>
          <p:cNvSpPr>
            <a:spLocks noGrp="1"/>
          </p:cNvSpPr>
          <p:nvPr>
            <p:ph type="title"/>
          </p:nvPr>
        </p:nvSpPr>
        <p:spPr>
          <a:xfrm>
            <a:off x="261650" y="0"/>
            <a:ext cx="10515600" cy="1325563"/>
          </a:xfrm>
        </p:spPr>
        <p:txBody>
          <a:bodyPr/>
          <a:lstStyle/>
          <a:p>
            <a:r>
              <a:rPr lang="en-US" dirty="0">
                <a:latin typeface="Algerian" panose="04020705040A02060702" pitchFamily="82" charset="0"/>
              </a:rPr>
              <a:t>Druid</a:t>
            </a:r>
          </a:p>
        </p:txBody>
      </p:sp>
      <p:pic>
        <p:nvPicPr>
          <p:cNvPr id="10248" name="Picture 8" descr="Dungeons &amp; Dragons: Honor Among Thieves Directors Reveal Secrets From the  New Trailer">
            <a:extLst>
              <a:ext uri="{FF2B5EF4-FFF2-40B4-BE49-F238E27FC236}">
                <a16:creationId xmlns:a16="http://schemas.microsoft.com/office/drawing/2014/main" id="{A283141D-BF33-8A63-A7E9-3F8FD71A440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640" t="14954" r="17808" b="41004"/>
          <a:stretch/>
        </p:blipFill>
        <p:spPr bwMode="auto">
          <a:xfrm>
            <a:off x="6679057" y="4844335"/>
            <a:ext cx="2379945" cy="175727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40208AB-966E-E5BC-C226-EF7251CEEB03}"/>
              </a:ext>
            </a:extLst>
          </p:cNvPr>
          <p:cNvSpPr>
            <a:spLocks noGrp="1"/>
          </p:cNvSpPr>
          <p:nvPr>
            <p:ph idx="1"/>
          </p:nvPr>
        </p:nvSpPr>
        <p:spPr>
          <a:xfrm>
            <a:off x="4139422" y="414849"/>
            <a:ext cx="5027909" cy="5167312"/>
          </a:xfrm>
        </p:spPr>
        <p:txBody>
          <a:bodyPr/>
          <a:lstStyle/>
          <a:p>
            <a:pPr marL="0" indent="0">
              <a:buNone/>
            </a:pPr>
            <a:r>
              <a:rPr lang="en-US" u="sng" dirty="0">
                <a:latin typeface="Bookman Old Style" panose="02050604050505020204" pitchFamily="18" charset="0"/>
              </a:rPr>
              <a:t>Key Abilities</a:t>
            </a:r>
          </a:p>
          <a:p>
            <a:r>
              <a:rPr lang="en-US" dirty="0" err="1">
                <a:latin typeface="Bookman Old Style" panose="02050604050505020204" pitchFamily="18" charset="0"/>
              </a:rPr>
              <a:t>Wildshape</a:t>
            </a:r>
            <a:r>
              <a:rPr lang="en-US" dirty="0">
                <a:latin typeface="Bookman Old Style" panose="02050604050505020204" pitchFamily="18" charset="0"/>
              </a:rPr>
              <a:t> – Animal Shapeshifters (Level 2)</a:t>
            </a:r>
          </a:p>
          <a:p>
            <a:r>
              <a:rPr lang="en-US" dirty="0">
                <a:latin typeface="Bookman Old Style" panose="02050604050505020204" pitchFamily="18" charset="0"/>
              </a:rPr>
              <a:t>Staffs and Spellcasting</a:t>
            </a:r>
          </a:p>
          <a:p>
            <a:r>
              <a:rPr lang="en-US" dirty="0">
                <a:latin typeface="Bookman Old Style" panose="02050604050505020204" pitchFamily="18" charset="0"/>
              </a:rPr>
              <a:t>One with nature</a:t>
            </a:r>
          </a:p>
          <a:p>
            <a:endParaRPr lang="en-US" dirty="0">
              <a:latin typeface="Bookman Old Style" panose="02050604050505020204" pitchFamily="18" charset="0"/>
            </a:endParaRPr>
          </a:p>
        </p:txBody>
      </p:sp>
      <p:pic>
        <p:nvPicPr>
          <p:cNvPr id="10242" name="Picture 2">
            <a:extLst>
              <a:ext uri="{FF2B5EF4-FFF2-40B4-BE49-F238E27FC236}">
                <a16:creationId xmlns:a16="http://schemas.microsoft.com/office/drawing/2014/main" id="{E77E4DF0-CBF1-A58C-4F78-F9F06FB9007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970"/>
          <a:stretch/>
        </p:blipFill>
        <p:spPr bwMode="auto">
          <a:xfrm>
            <a:off x="0" y="1025488"/>
            <a:ext cx="3991258" cy="492564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Fearne | Played by Ashley Johnson | Art by Hannah Friederichs (@agarthanguide)">
            <a:extLst>
              <a:ext uri="{FF2B5EF4-FFF2-40B4-BE49-F238E27FC236}">
                <a16:creationId xmlns:a16="http://schemas.microsoft.com/office/drawing/2014/main" id="{BE006A02-181C-D03A-67BD-0EC7A2AD3F4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460" t="1832" r="17819" b="1363"/>
          <a:stretch/>
        </p:blipFill>
        <p:spPr bwMode="auto">
          <a:xfrm>
            <a:off x="9167331" y="274039"/>
            <a:ext cx="2934643" cy="5167312"/>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a:extLst>
              <a:ext uri="{FF2B5EF4-FFF2-40B4-BE49-F238E27FC236}">
                <a16:creationId xmlns:a16="http://schemas.microsoft.com/office/drawing/2014/main" id="{58357E0A-2C18-4F96-5F41-AF1C309CA3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99587" y="2857696"/>
            <a:ext cx="2945367" cy="2724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873890"/>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76304-8F2B-3185-136F-D3A59B0E5F58}"/>
              </a:ext>
            </a:extLst>
          </p:cNvPr>
          <p:cNvSpPr>
            <a:spLocks noGrp="1"/>
          </p:cNvSpPr>
          <p:nvPr>
            <p:ph type="title"/>
          </p:nvPr>
        </p:nvSpPr>
        <p:spPr>
          <a:xfrm>
            <a:off x="261650" y="0"/>
            <a:ext cx="10515600" cy="1325563"/>
          </a:xfrm>
        </p:spPr>
        <p:txBody>
          <a:bodyPr/>
          <a:lstStyle/>
          <a:p>
            <a:r>
              <a:rPr lang="en-US" dirty="0">
                <a:latin typeface="Algerian" panose="04020705040A02060702" pitchFamily="82" charset="0"/>
              </a:rPr>
              <a:t>Druid</a:t>
            </a:r>
          </a:p>
        </p:txBody>
      </p:sp>
      <p:pic>
        <p:nvPicPr>
          <p:cNvPr id="6" name="Online Media 5" title="Keyleth Magic Scenes | The Legend of Vox Machina">
            <a:hlinkClick r:id="" action="ppaction://media"/>
            <a:extLst>
              <a:ext uri="{FF2B5EF4-FFF2-40B4-BE49-F238E27FC236}">
                <a16:creationId xmlns:a16="http://schemas.microsoft.com/office/drawing/2014/main" id="{DBBE4423-E37F-EDF2-0070-C9552FA7B719}"/>
              </a:ext>
            </a:extLst>
          </p:cNvPr>
          <p:cNvPicPr>
            <a:picLocks noRot="1" noChangeAspect="1"/>
          </p:cNvPicPr>
          <p:nvPr>
            <a:videoFile r:link="rId2"/>
          </p:nvPr>
        </p:nvPicPr>
        <p:blipFill>
          <a:blip r:embed="rId6"/>
          <a:stretch>
            <a:fillRect/>
          </a:stretch>
        </p:blipFill>
        <p:spPr>
          <a:xfrm>
            <a:off x="1339939" y="1075338"/>
            <a:ext cx="9512121" cy="5374348"/>
          </a:xfrm>
          <a:prstGeom prst="rect">
            <a:avLst/>
          </a:prstGeom>
        </p:spPr>
      </p:pic>
    </p:spTree>
    <p:extLst>
      <p:ext uri="{BB962C8B-B14F-4D97-AF65-F5344CB8AC3E}">
        <p14:creationId xmlns:p14="http://schemas.microsoft.com/office/powerpoint/2010/main" val="237777507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76304-8F2B-3185-136F-D3A59B0E5F58}"/>
              </a:ext>
            </a:extLst>
          </p:cNvPr>
          <p:cNvSpPr>
            <a:spLocks noGrp="1"/>
          </p:cNvSpPr>
          <p:nvPr>
            <p:ph type="title"/>
          </p:nvPr>
        </p:nvSpPr>
        <p:spPr>
          <a:xfrm>
            <a:off x="261650" y="0"/>
            <a:ext cx="10515600" cy="1325563"/>
          </a:xfrm>
        </p:spPr>
        <p:txBody>
          <a:bodyPr/>
          <a:lstStyle/>
          <a:p>
            <a:r>
              <a:rPr lang="en-US" dirty="0">
                <a:latin typeface="Algerian" panose="04020705040A02060702" pitchFamily="82" charset="0"/>
              </a:rPr>
              <a:t>Fighter</a:t>
            </a:r>
          </a:p>
        </p:txBody>
      </p:sp>
      <p:sp>
        <p:nvSpPr>
          <p:cNvPr id="3" name="Content Placeholder 2">
            <a:extLst>
              <a:ext uri="{FF2B5EF4-FFF2-40B4-BE49-F238E27FC236}">
                <a16:creationId xmlns:a16="http://schemas.microsoft.com/office/drawing/2014/main" id="{B40208AB-966E-E5BC-C226-EF7251CEEB03}"/>
              </a:ext>
            </a:extLst>
          </p:cNvPr>
          <p:cNvSpPr>
            <a:spLocks noGrp="1"/>
          </p:cNvSpPr>
          <p:nvPr>
            <p:ph idx="1"/>
          </p:nvPr>
        </p:nvSpPr>
        <p:spPr>
          <a:xfrm>
            <a:off x="4051739" y="414849"/>
            <a:ext cx="5027909" cy="5167312"/>
          </a:xfrm>
        </p:spPr>
        <p:txBody>
          <a:bodyPr/>
          <a:lstStyle/>
          <a:p>
            <a:pPr marL="0" indent="0">
              <a:buNone/>
            </a:pPr>
            <a:r>
              <a:rPr lang="en-US" u="sng" dirty="0">
                <a:latin typeface="Bookman Old Style" panose="02050604050505020204" pitchFamily="18" charset="0"/>
              </a:rPr>
              <a:t>Key Abilities</a:t>
            </a:r>
          </a:p>
          <a:p>
            <a:r>
              <a:rPr lang="en-US" dirty="0">
                <a:latin typeface="Bookman Old Style" panose="02050604050505020204" pitchFamily="18" charset="0"/>
              </a:rPr>
              <a:t>Master of all Weapons and Armor</a:t>
            </a:r>
          </a:p>
          <a:p>
            <a:r>
              <a:rPr lang="en-US" dirty="0">
                <a:latin typeface="Bookman Old Style" panose="02050604050505020204" pitchFamily="18" charset="0"/>
              </a:rPr>
              <a:t>Fighting Style</a:t>
            </a:r>
          </a:p>
          <a:p>
            <a:r>
              <a:rPr lang="en-US" dirty="0">
                <a:latin typeface="Bookman Old Style" panose="02050604050505020204" pitchFamily="18" charset="0"/>
              </a:rPr>
              <a:t>“Second Wind”</a:t>
            </a:r>
          </a:p>
          <a:p>
            <a:endParaRPr lang="en-US" dirty="0">
              <a:latin typeface="Bookman Old Style" panose="02050604050505020204" pitchFamily="18" charset="0"/>
            </a:endParaRPr>
          </a:p>
        </p:txBody>
      </p:sp>
      <p:pic>
        <p:nvPicPr>
          <p:cNvPr id="11266" name="Picture 2">
            <a:extLst>
              <a:ext uri="{FF2B5EF4-FFF2-40B4-BE49-F238E27FC236}">
                <a16:creationId xmlns:a16="http://schemas.microsoft.com/office/drawing/2014/main" id="{7A17DD1F-C9D7-3661-D648-4C41ACD43B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996"/>
          <a:stretch/>
        </p:blipFill>
        <p:spPr bwMode="auto">
          <a:xfrm>
            <a:off x="62853" y="1020718"/>
            <a:ext cx="3976085" cy="530492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Orym | Played by Liam O">
            <a:extLst>
              <a:ext uri="{FF2B5EF4-FFF2-40B4-BE49-F238E27FC236}">
                <a16:creationId xmlns:a16="http://schemas.microsoft.com/office/drawing/2014/main" id="{1A29AAD6-EA7E-369B-E200-BBDD03966E0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439" t="11360" r="13962"/>
          <a:stretch/>
        </p:blipFill>
        <p:spPr bwMode="auto">
          <a:xfrm>
            <a:off x="4208745" y="3153426"/>
            <a:ext cx="2215833" cy="3428999"/>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Sir Bertrand Bell | Played by Travis Willingham | Art by Hannah Friederichs (@agarthanguide)">
            <a:extLst>
              <a:ext uri="{FF2B5EF4-FFF2-40B4-BE49-F238E27FC236}">
                <a16:creationId xmlns:a16="http://schemas.microsoft.com/office/drawing/2014/main" id="{47FC4184-9218-7626-CD8E-B3284A8EB16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166" t="4018" r="20624"/>
          <a:stretch/>
        </p:blipFill>
        <p:spPr bwMode="auto">
          <a:xfrm flipH="1">
            <a:off x="9641323" y="414849"/>
            <a:ext cx="2271853" cy="4116753"/>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a:extLst>
              <a:ext uri="{FF2B5EF4-FFF2-40B4-BE49-F238E27FC236}">
                <a16:creationId xmlns:a16="http://schemas.microsoft.com/office/drawing/2014/main" id="{257CFD86-1361-224F-54D0-2AB0651F58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1584" y="3250489"/>
            <a:ext cx="2857500" cy="2562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546491"/>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76304-8F2B-3185-136F-D3A59B0E5F58}"/>
              </a:ext>
            </a:extLst>
          </p:cNvPr>
          <p:cNvSpPr>
            <a:spLocks noGrp="1"/>
          </p:cNvSpPr>
          <p:nvPr>
            <p:ph type="title"/>
          </p:nvPr>
        </p:nvSpPr>
        <p:spPr>
          <a:xfrm>
            <a:off x="261650" y="0"/>
            <a:ext cx="10515600" cy="1325563"/>
          </a:xfrm>
        </p:spPr>
        <p:txBody>
          <a:bodyPr/>
          <a:lstStyle/>
          <a:p>
            <a:r>
              <a:rPr lang="en-US" dirty="0">
                <a:latin typeface="Algerian" panose="04020705040A02060702" pitchFamily="82" charset="0"/>
              </a:rPr>
              <a:t>Fighter</a:t>
            </a:r>
          </a:p>
        </p:txBody>
      </p:sp>
      <p:pic>
        <p:nvPicPr>
          <p:cNvPr id="6" name="Online Media 5" title="The Elder Scrolls Online: High Isle Launch Cinematic">
            <a:hlinkClick r:id="" action="ppaction://media"/>
            <a:extLst>
              <a:ext uri="{FF2B5EF4-FFF2-40B4-BE49-F238E27FC236}">
                <a16:creationId xmlns:a16="http://schemas.microsoft.com/office/drawing/2014/main" id="{079840B6-5B9E-D110-36BD-F507C87B1660}"/>
              </a:ext>
            </a:extLst>
          </p:cNvPr>
          <p:cNvPicPr>
            <a:picLocks noRot="1" noChangeAspect="1"/>
          </p:cNvPicPr>
          <p:nvPr>
            <a:videoFile r:link="rId2"/>
          </p:nvPr>
        </p:nvPicPr>
        <p:blipFill>
          <a:blip r:embed="rId5"/>
          <a:stretch>
            <a:fillRect/>
          </a:stretch>
        </p:blipFill>
        <p:spPr>
          <a:xfrm>
            <a:off x="1189974" y="1025109"/>
            <a:ext cx="9957897" cy="5626212"/>
          </a:xfrm>
          <a:prstGeom prst="rect">
            <a:avLst/>
          </a:prstGeom>
        </p:spPr>
      </p:pic>
    </p:spTree>
    <p:extLst>
      <p:ext uri="{BB962C8B-B14F-4D97-AF65-F5344CB8AC3E}">
        <p14:creationId xmlns:p14="http://schemas.microsoft.com/office/powerpoint/2010/main" val="42420796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76304-8F2B-3185-136F-D3A59B0E5F58}"/>
              </a:ext>
            </a:extLst>
          </p:cNvPr>
          <p:cNvSpPr>
            <a:spLocks noGrp="1"/>
          </p:cNvSpPr>
          <p:nvPr>
            <p:ph type="title"/>
          </p:nvPr>
        </p:nvSpPr>
        <p:spPr>
          <a:xfrm>
            <a:off x="261650" y="0"/>
            <a:ext cx="10515600" cy="1325563"/>
          </a:xfrm>
        </p:spPr>
        <p:txBody>
          <a:bodyPr/>
          <a:lstStyle/>
          <a:p>
            <a:r>
              <a:rPr lang="en-US" dirty="0">
                <a:latin typeface="Algerian" panose="04020705040A02060702" pitchFamily="82" charset="0"/>
              </a:rPr>
              <a:t>Monk</a:t>
            </a:r>
          </a:p>
        </p:txBody>
      </p:sp>
      <p:pic>
        <p:nvPicPr>
          <p:cNvPr id="12290" name="Picture 2">
            <a:extLst>
              <a:ext uri="{FF2B5EF4-FFF2-40B4-BE49-F238E27FC236}">
                <a16:creationId xmlns:a16="http://schemas.microsoft.com/office/drawing/2014/main" id="{4DD25B67-184C-B632-CC09-0D7448CB356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297" t="14986"/>
          <a:stretch/>
        </p:blipFill>
        <p:spPr bwMode="auto">
          <a:xfrm>
            <a:off x="261650" y="1064711"/>
            <a:ext cx="4477820" cy="5378439"/>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Beauregard (Art by Ariana Orner || @ornerine)">
            <a:extLst>
              <a:ext uri="{FF2B5EF4-FFF2-40B4-BE49-F238E27FC236}">
                <a16:creationId xmlns:a16="http://schemas.microsoft.com/office/drawing/2014/main" id="{17541703-4558-9B5E-A79B-B665BEC3D8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587" r="5035" b="6134"/>
          <a:stretch/>
        </p:blipFill>
        <p:spPr bwMode="auto">
          <a:xfrm>
            <a:off x="9059504" y="2395959"/>
            <a:ext cx="2864173" cy="3511171"/>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a:extLst>
              <a:ext uri="{FF2B5EF4-FFF2-40B4-BE49-F238E27FC236}">
                <a16:creationId xmlns:a16="http://schemas.microsoft.com/office/drawing/2014/main" id="{B4A50402-5241-77F3-0A65-167D71C0C1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39470" y="3966967"/>
            <a:ext cx="2857500" cy="238125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40208AB-966E-E5BC-C226-EF7251CEEB03}"/>
              </a:ext>
            </a:extLst>
          </p:cNvPr>
          <p:cNvSpPr>
            <a:spLocks noGrp="1"/>
          </p:cNvSpPr>
          <p:nvPr>
            <p:ph idx="1"/>
          </p:nvPr>
        </p:nvSpPr>
        <p:spPr>
          <a:xfrm>
            <a:off x="4051739" y="414849"/>
            <a:ext cx="5300605" cy="5167312"/>
          </a:xfrm>
        </p:spPr>
        <p:txBody>
          <a:bodyPr/>
          <a:lstStyle/>
          <a:p>
            <a:pPr marL="0" indent="0">
              <a:buNone/>
            </a:pPr>
            <a:r>
              <a:rPr lang="en-US" u="sng" dirty="0">
                <a:latin typeface="Bookman Old Style" panose="02050604050505020204" pitchFamily="18" charset="0"/>
              </a:rPr>
              <a:t>Key Abilities</a:t>
            </a:r>
          </a:p>
          <a:p>
            <a:r>
              <a:rPr lang="en-US" dirty="0">
                <a:latin typeface="Bookman Old Style" panose="02050604050505020204" pitchFamily="18" charset="0"/>
              </a:rPr>
              <a:t>Unarmed Strikes and Monk Weapons</a:t>
            </a:r>
          </a:p>
          <a:p>
            <a:r>
              <a:rPr lang="en-US" dirty="0">
                <a:latin typeface="Bookman Old Style" panose="02050604050505020204" pitchFamily="18" charset="0"/>
              </a:rPr>
              <a:t>Using the Power of Ki (</a:t>
            </a:r>
            <a:r>
              <a:rPr lang="en-US" dirty="0" err="1">
                <a:latin typeface="Bookman Old Style" panose="02050604050505020204" pitchFamily="18" charset="0"/>
              </a:rPr>
              <a:t>Lvl</a:t>
            </a:r>
            <a:r>
              <a:rPr lang="en-US" dirty="0">
                <a:latin typeface="Bookman Old Style" panose="02050604050505020204" pitchFamily="18" charset="0"/>
              </a:rPr>
              <a:t> 2)</a:t>
            </a:r>
          </a:p>
          <a:p>
            <a:pPr lvl="1"/>
            <a:r>
              <a:rPr lang="en-US" dirty="0">
                <a:latin typeface="Bookman Old Style" panose="02050604050505020204" pitchFamily="18" charset="0"/>
              </a:rPr>
              <a:t>Flurry of Blows</a:t>
            </a:r>
          </a:p>
          <a:p>
            <a:pPr lvl="1"/>
            <a:r>
              <a:rPr lang="en-US" dirty="0">
                <a:latin typeface="Bookman Old Style" panose="02050604050505020204" pitchFamily="18" charset="0"/>
              </a:rPr>
              <a:t>Step of the Wind</a:t>
            </a:r>
            <a:endParaRPr lang="en-US" i="1" dirty="0">
              <a:latin typeface="Bookman Old Style" panose="02050604050505020204" pitchFamily="18" charset="0"/>
            </a:endParaRPr>
          </a:p>
          <a:p>
            <a:r>
              <a:rPr lang="en-US" dirty="0">
                <a:latin typeface="Bookman Old Style" panose="02050604050505020204" pitchFamily="18" charset="0"/>
              </a:rPr>
              <a:t>Unarmored Defense (</a:t>
            </a:r>
            <a:r>
              <a:rPr lang="en-US" dirty="0" err="1">
                <a:latin typeface="Bookman Old Style" panose="02050604050505020204" pitchFamily="18" charset="0"/>
              </a:rPr>
              <a:t>Lvl</a:t>
            </a:r>
            <a:r>
              <a:rPr lang="en-US" dirty="0">
                <a:latin typeface="Bookman Old Style" panose="02050604050505020204" pitchFamily="18" charset="0"/>
              </a:rPr>
              <a:t> 2)</a:t>
            </a:r>
          </a:p>
          <a:p>
            <a:endParaRPr lang="en-US" dirty="0">
              <a:latin typeface="Bookman Old Style" panose="02050604050505020204" pitchFamily="18" charset="0"/>
            </a:endParaRPr>
          </a:p>
        </p:txBody>
      </p:sp>
    </p:spTree>
    <p:extLst>
      <p:ext uri="{BB962C8B-B14F-4D97-AF65-F5344CB8AC3E}">
        <p14:creationId xmlns:p14="http://schemas.microsoft.com/office/powerpoint/2010/main" val="897527710"/>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76304-8F2B-3185-136F-D3A59B0E5F58}"/>
              </a:ext>
            </a:extLst>
          </p:cNvPr>
          <p:cNvSpPr>
            <a:spLocks noGrp="1"/>
          </p:cNvSpPr>
          <p:nvPr>
            <p:ph type="title"/>
          </p:nvPr>
        </p:nvSpPr>
        <p:spPr>
          <a:xfrm>
            <a:off x="261650" y="0"/>
            <a:ext cx="10515600" cy="1325563"/>
          </a:xfrm>
        </p:spPr>
        <p:txBody>
          <a:bodyPr/>
          <a:lstStyle/>
          <a:p>
            <a:r>
              <a:rPr lang="en-US" dirty="0">
                <a:latin typeface="Algerian" panose="04020705040A02060702" pitchFamily="82" charset="0"/>
              </a:rPr>
              <a:t>Monk</a:t>
            </a:r>
          </a:p>
        </p:txBody>
      </p:sp>
      <p:pic>
        <p:nvPicPr>
          <p:cNvPr id="6" name="Online Media 5" title="Mako &amp; Korra vs chi-blocker clip!">
            <a:hlinkClick r:id="" action="ppaction://media"/>
            <a:extLst>
              <a:ext uri="{FF2B5EF4-FFF2-40B4-BE49-F238E27FC236}">
                <a16:creationId xmlns:a16="http://schemas.microsoft.com/office/drawing/2014/main" id="{2E6A27A4-BC95-614E-8CD1-0F0FE0000A97}"/>
              </a:ext>
            </a:extLst>
          </p:cNvPr>
          <p:cNvPicPr>
            <a:picLocks noGrp="1" noRot="1" noChangeAspect="1"/>
          </p:cNvPicPr>
          <p:nvPr>
            <p:ph idx="1"/>
            <a:videoFile r:link="rId2"/>
          </p:nvPr>
        </p:nvPicPr>
        <p:blipFill>
          <a:blip r:embed="rId5"/>
          <a:stretch>
            <a:fillRect/>
          </a:stretch>
        </p:blipFill>
        <p:spPr>
          <a:xfrm>
            <a:off x="851770" y="1037655"/>
            <a:ext cx="10233764" cy="5782468"/>
          </a:xfrm>
          <a:prstGeom prst="rect">
            <a:avLst/>
          </a:prstGeom>
        </p:spPr>
      </p:pic>
    </p:spTree>
    <p:extLst>
      <p:ext uri="{BB962C8B-B14F-4D97-AF65-F5344CB8AC3E}">
        <p14:creationId xmlns:p14="http://schemas.microsoft.com/office/powerpoint/2010/main" val="84801684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9CD89-8F8F-89A0-E891-9D5F9A0C7B43}"/>
              </a:ext>
            </a:extLst>
          </p:cNvPr>
          <p:cNvSpPr>
            <a:spLocks noGrp="1"/>
          </p:cNvSpPr>
          <p:nvPr>
            <p:ph type="title"/>
          </p:nvPr>
        </p:nvSpPr>
        <p:spPr/>
        <p:txBody>
          <a:bodyPr/>
          <a:lstStyle/>
          <a:p>
            <a:r>
              <a:rPr lang="en-US" dirty="0">
                <a:latin typeface="Old English Text MT" panose="03040902040508030806" pitchFamily="66" charset="0"/>
              </a:rPr>
              <a:t>What is D&amp;D?</a:t>
            </a:r>
          </a:p>
        </p:txBody>
      </p:sp>
      <p:sp>
        <p:nvSpPr>
          <p:cNvPr id="3" name="Content Placeholder 2">
            <a:extLst>
              <a:ext uri="{FF2B5EF4-FFF2-40B4-BE49-F238E27FC236}">
                <a16:creationId xmlns:a16="http://schemas.microsoft.com/office/drawing/2014/main" id="{CDA26681-F580-0329-7DA9-3E9794F5C567}"/>
              </a:ext>
            </a:extLst>
          </p:cNvPr>
          <p:cNvSpPr>
            <a:spLocks noGrp="1"/>
          </p:cNvSpPr>
          <p:nvPr>
            <p:ph idx="1"/>
          </p:nvPr>
        </p:nvSpPr>
        <p:spPr>
          <a:xfrm>
            <a:off x="838200" y="1410159"/>
            <a:ext cx="10515600" cy="5332164"/>
          </a:xfrm>
        </p:spPr>
        <p:txBody>
          <a:bodyPr/>
          <a:lstStyle/>
          <a:p>
            <a:pPr marL="0" indent="0">
              <a:lnSpc>
                <a:spcPct val="200000"/>
              </a:lnSpc>
              <a:spcBef>
                <a:spcPts val="0"/>
              </a:spcBef>
              <a:buNone/>
            </a:pPr>
            <a:r>
              <a:rPr lang="en-US" dirty="0">
                <a:latin typeface="Bookman Old Style" panose="02050604050505020204" pitchFamily="18" charset="0"/>
              </a:rPr>
              <a:t>Some Terms:</a:t>
            </a:r>
          </a:p>
          <a:p>
            <a:pPr>
              <a:lnSpc>
                <a:spcPct val="200000"/>
              </a:lnSpc>
              <a:spcBef>
                <a:spcPts val="0"/>
              </a:spcBef>
            </a:pPr>
            <a:r>
              <a:rPr lang="en-US" dirty="0">
                <a:latin typeface="Bookman Old Style" panose="02050604050505020204" pitchFamily="18" charset="0"/>
              </a:rPr>
              <a:t>Table Top Role Playing Game (TTRPG)</a:t>
            </a:r>
          </a:p>
          <a:p>
            <a:pPr>
              <a:lnSpc>
                <a:spcPct val="200000"/>
              </a:lnSpc>
              <a:spcBef>
                <a:spcPts val="0"/>
              </a:spcBef>
            </a:pPr>
            <a:r>
              <a:rPr lang="en-US" dirty="0">
                <a:latin typeface="Bookman Old Style" panose="02050604050505020204" pitchFamily="18" charset="0"/>
              </a:rPr>
              <a:t>Dungeon Master (DM) / Game Master (GM)</a:t>
            </a:r>
          </a:p>
          <a:p>
            <a:pPr>
              <a:lnSpc>
                <a:spcPct val="200000"/>
              </a:lnSpc>
              <a:spcBef>
                <a:spcPts val="0"/>
              </a:spcBef>
            </a:pPr>
            <a:r>
              <a:rPr lang="en-US" dirty="0">
                <a:latin typeface="Bookman Old Style" panose="02050604050505020204" pitchFamily="18" charset="0"/>
              </a:rPr>
              <a:t>PC vs NPC vs DMPC</a:t>
            </a:r>
          </a:p>
          <a:p>
            <a:pPr>
              <a:lnSpc>
                <a:spcPct val="200000"/>
              </a:lnSpc>
              <a:spcBef>
                <a:spcPts val="0"/>
              </a:spcBef>
            </a:pPr>
            <a:r>
              <a:rPr lang="en-US" dirty="0">
                <a:latin typeface="Bookman Old Style" panose="02050604050505020204" pitchFamily="18" charset="0"/>
              </a:rPr>
              <a:t>Campaign vs One-shot vs Session</a:t>
            </a:r>
          </a:p>
          <a:p>
            <a:pPr>
              <a:lnSpc>
                <a:spcPct val="200000"/>
              </a:lnSpc>
              <a:spcBef>
                <a:spcPts val="0"/>
              </a:spcBef>
            </a:pPr>
            <a:r>
              <a:rPr lang="en-US" dirty="0">
                <a:latin typeface="Bookman Old Style" panose="02050604050505020204" pitchFamily="18" charset="0"/>
              </a:rPr>
              <a:t>“The Party”</a:t>
            </a:r>
          </a:p>
        </p:txBody>
      </p:sp>
      <p:pic>
        <p:nvPicPr>
          <p:cNvPr id="2050" name="Picture 2">
            <a:extLst>
              <a:ext uri="{FF2B5EF4-FFF2-40B4-BE49-F238E27FC236}">
                <a16:creationId xmlns:a16="http://schemas.microsoft.com/office/drawing/2014/main" id="{118A9D35-7A9C-801D-F742-03730C7BA0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9637"/>
          <a:stretch/>
        </p:blipFill>
        <p:spPr bwMode="auto">
          <a:xfrm>
            <a:off x="7406675" y="3810116"/>
            <a:ext cx="4785325" cy="2932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254396"/>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76304-8F2B-3185-136F-D3A59B0E5F58}"/>
              </a:ext>
            </a:extLst>
          </p:cNvPr>
          <p:cNvSpPr>
            <a:spLocks noGrp="1"/>
          </p:cNvSpPr>
          <p:nvPr>
            <p:ph type="title"/>
          </p:nvPr>
        </p:nvSpPr>
        <p:spPr>
          <a:xfrm>
            <a:off x="261650" y="0"/>
            <a:ext cx="10515600" cy="1325563"/>
          </a:xfrm>
        </p:spPr>
        <p:txBody>
          <a:bodyPr/>
          <a:lstStyle/>
          <a:p>
            <a:r>
              <a:rPr lang="en-US" dirty="0">
                <a:latin typeface="Algerian" panose="04020705040A02060702" pitchFamily="82" charset="0"/>
              </a:rPr>
              <a:t>Paladin</a:t>
            </a:r>
          </a:p>
        </p:txBody>
      </p:sp>
      <p:sp>
        <p:nvSpPr>
          <p:cNvPr id="3" name="Content Placeholder 2">
            <a:extLst>
              <a:ext uri="{FF2B5EF4-FFF2-40B4-BE49-F238E27FC236}">
                <a16:creationId xmlns:a16="http://schemas.microsoft.com/office/drawing/2014/main" id="{B40208AB-966E-E5BC-C226-EF7251CEEB03}"/>
              </a:ext>
            </a:extLst>
          </p:cNvPr>
          <p:cNvSpPr>
            <a:spLocks noGrp="1"/>
          </p:cNvSpPr>
          <p:nvPr>
            <p:ph idx="1"/>
          </p:nvPr>
        </p:nvSpPr>
        <p:spPr>
          <a:xfrm>
            <a:off x="4051739" y="414849"/>
            <a:ext cx="5027909" cy="5167312"/>
          </a:xfrm>
        </p:spPr>
        <p:txBody>
          <a:bodyPr/>
          <a:lstStyle/>
          <a:p>
            <a:pPr marL="0" indent="0">
              <a:buNone/>
            </a:pPr>
            <a:r>
              <a:rPr lang="en-US" u="sng" dirty="0">
                <a:latin typeface="Bookman Old Style" panose="02050604050505020204" pitchFamily="18" charset="0"/>
              </a:rPr>
              <a:t>Key Abilities</a:t>
            </a:r>
          </a:p>
          <a:p>
            <a:r>
              <a:rPr lang="en-US" dirty="0">
                <a:latin typeface="Bookman Old Style" panose="02050604050505020204" pitchFamily="18" charset="0"/>
              </a:rPr>
              <a:t>Holy Warriors</a:t>
            </a:r>
          </a:p>
          <a:p>
            <a:r>
              <a:rPr lang="en-US" dirty="0">
                <a:latin typeface="Bookman Old Style" panose="02050604050505020204" pitchFamily="18" charset="0"/>
              </a:rPr>
              <a:t>All armor </a:t>
            </a:r>
          </a:p>
          <a:p>
            <a:r>
              <a:rPr lang="en-US" dirty="0">
                <a:latin typeface="Bookman Old Style" panose="02050604050505020204" pitchFamily="18" charset="0"/>
              </a:rPr>
              <a:t>Smite your foes! (</a:t>
            </a:r>
            <a:r>
              <a:rPr lang="en-US" dirty="0" err="1">
                <a:latin typeface="Bookman Old Style" panose="02050604050505020204" pitchFamily="18" charset="0"/>
              </a:rPr>
              <a:t>Lvl</a:t>
            </a:r>
            <a:r>
              <a:rPr lang="en-US" dirty="0">
                <a:latin typeface="Bookman Old Style" panose="02050604050505020204" pitchFamily="18" charset="0"/>
              </a:rPr>
              <a:t> 2)</a:t>
            </a:r>
          </a:p>
          <a:p>
            <a:r>
              <a:rPr lang="en-US" dirty="0">
                <a:latin typeface="Bookman Old Style" panose="02050604050505020204" pitchFamily="18" charset="0"/>
              </a:rPr>
              <a:t>Minor healing</a:t>
            </a:r>
          </a:p>
          <a:p>
            <a:r>
              <a:rPr lang="en-US" dirty="0">
                <a:latin typeface="Bookman Old Style" panose="02050604050505020204" pitchFamily="18" charset="0"/>
              </a:rPr>
              <a:t>Detect evil and good forces</a:t>
            </a:r>
          </a:p>
          <a:p>
            <a:endParaRPr lang="en-US" dirty="0">
              <a:latin typeface="Bookman Old Style" panose="02050604050505020204" pitchFamily="18" charset="0"/>
            </a:endParaRPr>
          </a:p>
        </p:txBody>
      </p:sp>
      <p:pic>
        <p:nvPicPr>
          <p:cNvPr id="13314" name="Picture 2">
            <a:extLst>
              <a:ext uri="{FF2B5EF4-FFF2-40B4-BE49-F238E27FC236}">
                <a16:creationId xmlns:a16="http://schemas.microsoft.com/office/drawing/2014/main" id="{57682ACF-9D0F-7D2F-7B94-EEE91009E05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009"/>
          <a:stretch/>
        </p:blipFill>
        <p:spPr bwMode="auto">
          <a:xfrm>
            <a:off x="0" y="1076836"/>
            <a:ext cx="3976152" cy="5167312"/>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a:extLst>
              <a:ext uri="{FF2B5EF4-FFF2-40B4-BE49-F238E27FC236}">
                <a16:creationId xmlns:a16="http://schemas.microsoft.com/office/drawing/2014/main" id="{3D11DED8-BA15-18FB-D5B6-6C55024A545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175" r="23455"/>
          <a:stretch/>
        </p:blipFill>
        <p:spPr bwMode="auto">
          <a:xfrm>
            <a:off x="8670299" y="829698"/>
            <a:ext cx="3171172" cy="5167312"/>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Xenk Yendar | Forgotten Realms Wiki | Fandom">
            <a:extLst>
              <a:ext uri="{FF2B5EF4-FFF2-40B4-BE49-F238E27FC236}">
                <a16:creationId xmlns:a16="http://schemas.microsoft.com/office/drawing/2014/main" id="{1121D0AC-2859-03DA-C5C3-E933F109E4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4018" y="3986402"/>
            <a:ext cx="3851832" cy="1595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152708"/>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76304-8F2B-3185-136F-D3A59B0E5F58}"/>
              </a:ext>
            </a:extLst>
          </p:cNvPr>
          <p:cNvSpPr>
            <a:spLocks noGrp="1"/>
          </p:cNvSpPr>
          <p:nvPr>
            <p:ph type="title"/>
          </p:nvPr>
        </p:nvSpPr>
        <p:spPr>
          <a:xfrm>
            <a:off x="261650" y="0"/>
            <a:ext cx="10515600" cy="1325563"/>
          </a:xfrm>
        </p:spPr>
        <p:txBody>
          <a:bodyPr/>
          <a:lstStyle/>
          <a:p>
            <a:r>
              <a:rPr lang="en-US" dirty="0">
                <a:latin typeface="Algerian" panose="04020705040A02060702" pitchFamily="82" charset="0"/>
              </a:rPr>
              <a:t>Paladin</a:t>
            </a:r>
          </a:p>
        </p:txBody>
      </p:sp>
      <p:pic>
        <p:nvPicPr>
          <p:cNvPr id="6" name="Online Media 5" title="Fire Emblem: Three Houses - Catherine Cutscene/Hero's Relic">
            <a:hlinkClick r:id="" action="ppaction://media"/>
            <a:extLst>
              <a:ext uri="{FF2B5EF4-FFF2-40B4-BE49-F238E27FC236}">
                <a16:creationId xmlns:a16="http://schemas.microsoft.com/office/drawing/2014/main" id="{534CFC4F-69A6-F14D-8036-27F53C854444}"/>
              </a:ext>
            </a:extLst>
          </p:cNvPr>
          <p:cNvPicPr>
            <a:picLocks noGrp="1" noRot="1" noChangeAspect="1"/>
          </p:cNvPicPr>
          <p:nvPr>
            <p:ph idx="1"/>
            <a:videoFile r:link="rId2"/>
          </p:nvPr>
        </p:nvPicPr>
        <p:blipFill>
          <a:blip r:embed="rId5"/>
          <a:stretch>
            <a:fillRect/>
          </a:stretch>
        </p:blipFill>
        <p:spPr>
          <a:xfrm>
            <a:off x="1215024" y="1071414"/>
            <a:ext cx="9795353" cy="5534749"/>
          </a:xfrm>
          <a:prstGeom prst="rect">
            <a:avLst/>
          </a:prstGeom>
        </p:spPr>
      </p:pic>
    </p:spTree>
    <p:extLst>
      <p:ext uri="{BB962C8B-B14F-4D97-AF65-F5344CB8AC3E}">
        <p14:creationId xmlns:p14="http://schemas.microsoft.com/office/powerpoint/2010/main" val="171603795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76304-8F2B-3185-136F-D3A59B0E5F58}"/>
              </a:ext>
            </a:extLst>
          </p:cNvPr>
          <p:cNvSpPr>
            <a:spLocks noGrp="1"/>
          </p:cNvSpPr>
          <p:nvPr>
            <p:ph type="title"/>
          </p:nvPr>
        </p:nvSpPr>
        <p:spPr>
          <a:xfrm>
            <a:off x="261650" y="0"/>
            <a:ext cx="10515600" cy="1325563"/>
          </a:xfrm>
        </p:spPr>
        <p:txBody>
          <a:bodyPr/>
          <a:lstStyle/>
          <a:p>
            <a:r>
              <a:rPr lang="en-US" dirty="0">
                <a:latin typeface="Algerian" panose="04020705040A02060702" pitchFamily="82" charset="0"/>
              </a:rPr>
              <a:t>Ranger</a:t>
            </a:r>
          </a:p>
        </p:txBody>
      </p:sp>
      <p:sp>
        <p:nvSpPr>
          <p:cNvPr id="3" name="Content Placeholder 2">
            <a:extLst>
              <a:ext uri="{FF2B5EF4-FFF2-40B4-BE49-F238E27FC236}">
                <a16:creationId xmlns:a16="http://schemas.microsoft.com/office/drawing/2014/main" id="{B40208AB-966E-E5BC-C226-EF7251CEEB03}"/>
              </a:ext>
            </a:extLst>
          </p:cNvPr>
          <p:cNvSpPr>
            <a:spLocks noGrp="1"/>
          </p:cNvSpPr>
          <p:nvPr>
            <p:ph idx="1"/>
          </p:nvPr>
        </p:nvSpPr>
        <p:spPr>
          <a:xfrm>
            <a:off x="3525647" y="414849"/>
            <a:ext cx="5027909" cy="5167312"/>
          </a:xfrm>
        </p:spPr>
        <p:txBody>
          <a:bodyPr/>
          <a:lstStyle/>
          <a:p>
            <a:pPr marL="0" indent="0">
              <a:buNone/>
            </a:pPr>
            <a:r>
              <a:rPr lang="en-US" u="sng" dirty="0">
                <a:latin typeface="Bookman Old Style" panose="02050604050505020204" pitchFamily="18" charset="0"/>
              </a:rPr>
              <a:t>Key Abilities</a:t>
            </a:r>
          </a:p>
          <a:p>
            <a:r>
              <a:rPr lang="en-US" dirty="0">
                <a:latin typeface="Bookman Old Style" panose="02050604050505020204" pitchFamily="18" charset="0"/>
              </a:rPr>
              <a:t>Natures Warriors and Hunters</a:t>
            </a:r>
          </a:p>
          <a:p>
            <a:r>
              <a:rPr lang="en-US" dirty="0">
                <a:latin typeface="Bookman Old Style" panose="02050604050505020204" pitchFamily="18" charset="0"/>
              </a:rPr>
              <a:t>Half-casters (</a:t>
            </a:r>
            <a:r>
              <a:rPr lang="en-US" dirty="0" err="1">
                <a:latin typeface="Bookman Old Style" panose="02050604050505020204" pitchFamily="18" charset="0"/>
              </a:rPr>
              <a:t>Lvl</a:t>
            </a:r>
            <a:r>
              <a:rPr lang="en-US" dirty="0">
                <a:latin typeface="Bookman Old Style" panose="02050604050505020204" pitchFamily="18" charset="0"/>
              </a:rPr>
              <a:t> 2)</a:t>
            </a:r>
          </a:p>
          <a:p>
            <a:r>
              <a:rPr lang="en-US" dirty="0">
                <a:latin typeface="Bookman Old Style" panose="02050604050505020204" pitchFamily="18" charset="0"/>
              </a:rPr>
              <a:t>Not </a:t>
            </a:r>
            <a:r>
              <a:rPr lang="en-US" i="1" dirty="0">
                <a:latin typeface="Bookman Old Style" panose="02050604050505020204" pitchFamily="18" charset="0"/>
              </a:rPr>
              <a:t>always</a:t>
            </a:r>
            <a:r>
              <a:rPr lang="en-US" dirty="0">
                <a:latin typeface="Bookman Old Style" panose="02050604050505020204" pitchFamily="18" charset="0"/>
              </a:rPr>
              <a:t> an archer</a:t>
            </a:r>
          </a:p>
          <a:p>
            <a:r>
              <a:rPr lang="en-US" dirty="0">
                <a:latin typeface="Bookman Old Style" panose="02050604050505020204" pitchFamily="18" charset="0"/>
              </a:rPr>
              <a:t>Expert trackers</a:t>
            </a:r>
          </a:p>
          <a:p>
            <a:r>
              <a:rPr lang="en-US" dirty="0">
                <a:latin typeface="Bookman Old Style" panose="02050604050505020204" pitchFamily="18" charset="0"/>
              </a:rPr>
              <a:t>Mark a Favored Foe</a:t>
            </a:r>
          </a:p>
          <a:p>
            <a:endParaRPr lang="en-US" dirty="0">
              <a:latin typeface="Bookman Old Style" panose="02050604050505020204" pitchFamily="18" charset="0"/>
            </a:endParaRPr>
          </a:p>
        </p:txBody>
      </p:sp>
      <p:pic>
        <p:nvPicPr>
          <p:cNvPr id="14338" name="Picture 2">
            <a:extLst>
              <a:ext uri="{FF2B5EF4-FFF2-40B4-BE49-F238E27FC236}">
                <a16:creationId xmlns:a16="http://schemas.microsoft.com/office/drawing/2014/main" id="{2B959B3E-E7F9-17A8-A966-9E7B7A0813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727" r="20325"/>
          <a:stretch/>
        </p:blipFill>
        <p:spPr bwMode="auto">
          <a:xfrm>
            <a:off x="8242126" y="414849"/>
            <a:ext cx="3949874" cy="491253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a:extLst>
              <a:ext uri="{FF2B5EF4-FFF2-40B4-BE49-F238E27FC236}">
                <a16:creationId xmlns:a16="http://schemas.microsoft.com/office/drawing/2014/main" id="{83DDECF1-DB45-E3B4-3395-B4176F42D96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2532" t="11113" r="12214"/>
          <a:stretch/>
        </p:blipFill>
        <p:spPr bwMode="auto">
          <a:xfrm>
            <a:off x="462074" y="1325563"/>
            <a:ext cx="2205977" cy="4640258"/>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a:extLst>
              <a:ext uri="{FF2B5EF4-FFF2-40B4-BE49-F238E27FC236}">
                <a16:creationId xmlns:a16="http://schemas.microsoft.com/office/drawing/2014/main" id="{0F2B310F-C578-2304-2DE6-DEF37B83C6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7061" y="3947641"/>
            <a:ext cx="2570353" cy="2759476"/>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Geralt of Rivia | Witcher Wiki | Fandom">
            <a:extLst>
              <a:ext uri="{FF2B5EF4-FFF2-40B4-BE49-F238E27FC236}">
                <a16:creationId xmlns:a16="http://schemas.microsoft.com/office/drawing/2014/main" id="{14086008-C785-B785-4B75-1B4E1C41FF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24588" y="4075032"/>
            <a:ext cx="1831348" cy="2759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2642002"/>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76304-8F2B-3185-136F-D3A59B0E5F58}"/>
              </a:ext>
            </a:extLst>
          </p:cNvPr>
          <p:cNvSpPr>
            <a:spLocks noGrp="1"/>
          </p:cNvSpPr>
          <p:nvPr>
            <p:ph type="title"/>
          </p:nvPr>
        </p:nvSpPr>
        <p:spPr>
          <a:xfrm>
            <a:off x="261650" y="0"/>
            <a:ext cx="10515600" cy="1325563"/>
          </a:xfrm>
        </p:spPr>
        <p:txBody>
          <a:bodyPr/>
          <a:lstStyle/>
          <a:p>
            <a:r>
              <a:rPr lang="en-US" dirty="0">
                <a:latin typeface="Algerian" panose="04020705040A02060702" pitchFamily="82" charset="0"/>
              </a:rPr>
              <a:t>Rogue</a:t>
            </a:r>
          </a:p>
        </p:txBody>
      </p:sp>
      <p:sp>
        <p:nvSpPr>
          <p:cNvPr id="3" name="Content Placeholder 2">
            <a:extLst>
              <a:ext uri="{FF2B5EF4-FFF2-40B4-BE49-F238E27FC236}">
                <a16:creationId xmlns:a16="http://schemas.microsoft.com/office/drawing/2014/main" id="{B40208AB-966E-E5BC-C226-EF7251CEEB03}"/>
              </a:ext>
            </a:extLst>
          </p:cNvPr>
          <p:cNvSpPr>
            <a:spLocks noGrp="1"/>
          </p:cNvSpPr>
          <p:nvPr>
            <p:ph idx="1"/>
          </p:nvPr>
        </p:nvSpPr>
        <p:spPr>
          <a:xfrm>
            <a:off x="4051739" y="414849"/>
            <a:ext cx="5027909" cy="5167312"/>
          </a:xfrm>
        </p:spPr>
        <p:txBody>
          <a:bodyPr/>
          <a:lstStyle/>
          <a:p>
            <a:pPr marL="0" indent="0">
              <a:buNone/>
            </a:pPr>
            <a:r>
              <a:rPr lang="en-US" u="sng" dirty="0">
                <a:latin typeface="Bookman Old Style" panose="02050604050505020204" pitchFamily="18" charset="0"/>
              </a:rPr>
              <a:t>Key Abilities</a:t>
            </a:r>
          </a:p>
          <a:p>
            <a:r>
              <a:rPr lang="en-US" dirty="0">
                <a:latin typeface="Bookman Old Style" panose="02050604050505020204" pitchFamily="18" charset="0"/>
              </a:rPr>
              <a:t>Assassins and Thieves</a:t>
            </a:r>
          </a:p>
          <a:p>
            <a:r>
              <a:rPr lang="en-US" dirty="0">
                <a:latin typeface="Bookman Old Style" panose="02050604050505020204" pitchFamily="18" charset="0"/>
              </a:rPr>
              <a:t>Sneak Attack</a:t>
            </a:r>
          </a:p>
          <a:p>
            <a:r>
              <a:rPr lang="en-US" dirty="0">
                <a:latin typeface="Bookman Old Style" panose="02050604050505020204" pitchFamily="18" charset="0"/>
              </a:rPr>
              <a:t>Expertise</a:t>
            </a:r>
          </a:p>
          <a:p>
            <a:r>
              <a:rPr lang="en-US" dirty="0">
                <a:latin typeface="Bookman Old Style" panose="02050604050505020204" pitchFamily="18" charset="0"/>
              </a:rPr>
              <a:t>Lockpicking Tools and “Thieves’ Cant”</a:t>
            </a:r>
          </a:p>
          <a:p>
            <a:endParaRPr lang="en-US" dirty="0">
              <a:latin typeface="Bookman Old Style" panose="02050604050505020204" pitchFamily="18" charset="0"/>
            </a:endParaRPr>
          </a:p>
        </p:txBody>
      </p:sp>
      <p:pic>
        <p:nvPicPr>
          <p:cNvPr id="15362" name="Picture 2">
            <a:extLst>
              <a:ext uri="{FF2B5EF4-FFF2-40B4-BE49-F238E27FC236}">
                <a16:creationId xmlns:a16="http://schemas.microsoft.com/office/drawing/2014/main" id="{108415BB-0C30-A9F0-052E-905329EA687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856" t="14112"/>
          <a:stretch/>
        </p:blipFill>
        <p:spPr bwMode="auto">
          <a:xfrm>
            <a:off x="157773" y="1152394"/>
            <a:ext cx="3580787" cy="5323561"/>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Nott the Brave (Art by Ariana Orner || @ornerine)">
            <a:extLst>
              <a:ext uri="{FF2B5EF4-FFF2-40B4-BE49-F238E27FC236}">
                <a16:creationId xmlns:a16="http://schemas.microsoft.com/office/drawing/2014/main" id="{25A8E8B6-240B-FDCA-6C20-B8036F688DD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223" t="24686" r="24259" b="10680"/>
          <a:stretch/>
        </p:blipFill>
        <p:spPr bwMode="auto">
          <a:xfrm>
            <a:off x="8532190" y="2776234"/>
            <a:ext cx="2245060" cy="3766867"/>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a:extLst>
              <a:ext uri="{FF2B5EF4-FFF2-40B4-BE49-F238E27FC236}">
                <a16:creationId xmlns:a16="http://schemas.microsoft.com/office/drawing/2014/main" id="{D8166C04-8EFE-062B-56E4-4BA44112DA5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304" t="10375" r="11107" b="9669"/>
          <a:stretch/>
        </p:blipFill>
        <p:spPr bwMode="auto">
          <a:xfrm>
            <a:off x="4148169" y="3429000"/>
            <a:ext cx="2417524" cy="3114101"/>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a:extLst>
              <a:ext uri="{FF2B5EF4-FFF2-40B4-BE49-F238E27FC236}">
                <a16:creationId xmlns:a16="http://schemas.microsoft.com/office/drawing/2014/main" id="{507E9B33-83EF-8A22-31CD-CADC513440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74476" y="0"/>
            <a:ext cx="2417524" cy="2544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3885328"/>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76304-8F2B-3185-136F-D3A59B0E5F58}"/>
              </a:ext>
            </a:extLst>
          </p:cNvPr>
          <p:cNvSpPr>
            <a:spLocks noGrp="1"/>
          </p:cNvSpPr>
          <p:nvPr>
            <p:ph type="title"/>
          </p:nvPr>
        </p:nvSpPr>
        <p:spPr>
          <a:xfrm>
            <a:off x="261650" y="0"/>
            <a:ext cx="10515600" cy="1325563"/>
          </a:xfrm>
        </p:spPr>
        <p:txBody>
          <a:bodyPr/>
          <a:lstStyle/>
          <a:p>
            <a:r>
              <a:rPr lang="en-US" dirty="0">
                <a:latin typeface="Algerian" panose="04020705040A02060702" pitchFamily="82" charset="0"/>
              </a:rPr>
              <a:t>RANGER AND Rogue</a:t>
            </a:r>
          </a:p>
        </p:txBody>
      </p:sp>
      <p:pic>
        <p:nvPicPr>
          <p:cNvPr id="7" name="Online Media 6" title="Best of Vex and Vax | The Legend of Vox Machina | Prime Video">
            <a:hlinkClick r:id="" action="ppaction://media"/>
            <a:extLst>
              <a:ext uri="{FF2B5EF4-FFF2-40B4-BE49-F238E27FC236}">
                <a16:creationId xmlns:a16="http://schemas.microsoft.com/office/drawing/2014/main" id="{B5473F43-45A7-29DE-9CAB-88EB27FEC686}"/>
              </a:ext>
            </a:extLst>
          </p:cNvPr>
          <p:cNvPicPr>
            <a:picLocks noGrp="1" noRot="1" noChangeAspect="1"/>
          </p:cNvPicPr>
          <p:nvPr>
            <p:ph idx="1"/>
            <a:videoFile r:link="rId2"/>
          </p:nvPr>
        </p:nvPicPr>
        <p:blipFill>
          <a:blip r:embed="rId6"/>
          <a:stretch>
            <a:fillRect/>
          </a:stretch>
        </p:blipFill>
        <p:spPr>
          <a:xfrm>
            <a:off x="1027134" y="1037655"/>
            <a:ext cx="10083452" cy="5697536"/>
          </a:xfrm>
          <a:prstGeom prst="rect">
            <a:avLst/>
          </a:prstGeom>
        </p:spPr>
      </p:pic>
    </p:spTree>
    <p:extLst>
      <p:ext uri="{BB962C8B-B14F-4D97-AF65-F5344CB8AC3E}">
        <p14:creationId xmlns:p14="http://schemas.microsoft.com/office/powerpoint/2010/main" val="38834767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76304-8F2B-3185-136F-D3A59B0E5F58}"/>
              </a:ext>
            </a:extLst>
          </p:cNvPr>
          <p:cNvSpPr>
            <a:spLocks noGrp="1"/>
          </p:cNvSpPr>
          <p:nvPr>
            <p:ph type="title"/>
          </p:nvPr>
        </p:nvSpPr>
        <p:spPr>
          <a:xfrm>
            <a:off x="261650" y="0"/>
            <a:ext cx="10515600" cy="1325563"/>
          </a:xfrm>
        </p:spPr>
        <p:txBody>
          <a:bodyPr/>
          <a:lstStyle/>
          <a:p>
            <a:r>
              <a:rPr lang="en-US" dirty="0">
                <a:latin typeface="Algerian" panose="04020705040A02060702" pitchFamily="82" charset="0"/>
              </a:rPr>
              <a:t>Sorcerer</a:t>
            </a:r>
          </a:p>
        </p:txBody>
      </p:sp>
      <p:sp>
        <p:nvSpPr>
          <p:cNvPr id="3" name="Content Placeholder 2">
            <a:extLst>
              <a:ext uri="{FF2B5EF4-FFF2-40B4-BE49-F238E27FC236}">
                <a16:creationId xmlns:a16="http://schemas.microsoft.com/office/drawing/2014/main" id="{B40208AB-966E-E5BC-C226-EF7251CEEB03}"/>
              </a:ext>
            </a:extLst>
          </p:cNvPr>
          <p:cNvSpPr>
            <a:spLocks noGrp="1"/>
          </p:cNvSpPr>
          <p:nvPr>
            <p:ph idx="1"/>
          </p:nvPr>
        </p:nvSpPr>
        <p:spPr>
          <a:xfrm>
            <a:off x="3575751" y="414849"/>
            <a:ext cx="5027909" cy="5167312"/>
          </a:xfrm>
        </p:spPr>
        <p:txBody>
          <a:bodyPr/>
          <a:lstStyle/>
          <a:p>
            <a:pPr marL="0" indent="0">
              <a:buNone/>
            </a:pPr>
            <a:r>
              <a:rPr lang="en-US" u="sng" dirty="0">
                <a:latin typeface="Bookman Old Style" panose="02050604050505020204" pitchFamily="18" charset="0"/>
              </a:rPr>
              <a:t>Key Abilities</a:t>
            </a:r>
          </a:p>
          <a:p>
            <a:r>
              <a:rPr lang="en-US" dirty="0">
                <a:latin typeface="Bookman Old Style" panose="02050604050505020204" pitchFamily="18" charset="0"/>
              </a:rPr>
              <a:t>Innate or Accidental Magic</a:t>
            </a:r>
          </a:p>
          <a:p>
            <a:pPr lvl="1"/>
            <a:r>
              <a:rPr lang="en-US" dirty="0">
                <a:latin typeface="Bookman Old Style" panose="02050604050505020204" pitchFamily="18" charset="0"/>
              </a:rPr>
              <a:t>Draconic Bloodline</a:t>
            </a:r>
          </a:p>
          <a:p>
            <a:pPr lvl="1"/>
            <a:r>
              <a:rPr lang="en-US" dirty="0">
                <a:latin typeface="Bookman Old Style" panose="02050604050505020204" pitchFamily="18" charset="0"/>
              </a:rPr>
              <a:t>Wild Magic</a:t>
            </a:r>
          </a:p>
          <a:p>
            <a:r>
              <a:rPr lang="en-US" dirty="0">
                <a:latin typeface="Bookman Old Style" panose="02050604050505020204" pitchFamily="18" charset="0"/>
              </a:rPr>
              <a:t>Uses Will Power to Cast</a:t>
            </a:r>
          </a:p>
          <a:p>
            <a:r>
              <a:rPr lang="en-US" dirty="0">
                <a:latin typeface="Bookman Old Style" panose="02050604050505020204" pitchFamily="18" charset="0"/>
              </a:rPr>
              <a:t>Tied for Lowest Health </a:t>
            </a:r>
          </a:p>
          <a:p>
            <a:pPr marL="0" indent="0">
              <a:buNone/>
            </a:pPr>
            <a:endParaRPr lang="en-US" dirty="0">
              <a:latin typeface="Bookman Old Style" panose="02050604050505020204" pitchFamily="18" charset="0"/>
            </a:endParaRPr>
          </a:p>
        </p:txBody>
      </p:sp>
      <p:pic>
        <p:nvPicPr>
          <p:cNvPr id="16386" name="Picture 2">
            <a:extLst>
              <a:ext uri="{FF2B5EF4-FFF2-40B4-BE49-F238E27FC236}">
                <a16:creationId xmlns:a16="http://schemas.microsoft.com/office/drawing/2014/main" id="{92BDA9A7-94DF-9D4B-3335-7A9FC74E754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960" r="19315"/>
          <a:stretch/>
        </p:blipFill>
        <p:spPr bwMode="auto">
          <a:xfrm>
            <a:off x="8218789" y="351822"/>
            <a:ext cx="3873129" cy="5338280"/>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Imogen | Played by Laura Bailey | Art by Hannah Friederichs (@agarthanguide)">
            <a:extLst>
              <a:ext uri="{FF2B5EF4-FFF2-40B4-BE49-F238E27FC236}">
                <a16:creationId xmlns:a16="http://schemas.microsoft.com/office/drawing/2014/main" id="{CE948D0A-5814-634B-8F9A-3F8F47BC187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112" r="22526"/>
          <a:stretch/>
        </p:blipFill>
        <p:spPr bwMode="auto">
          <a:xfrm flipH="1">
            <a:off x="486286" y="1319301"/>
            <a:ext cx="2201798" cy="5256231"/>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Hither-thither staff | Forgotten Realms Wiki | Fandom">
            <a:extLst>
              <a:ext uri="{FF2B5EF4-FFF2-40B4-BE49-F238E27FC236}">
                <a16:creationId xmlns:a16="http://schemas.microsoft.com/office/drawing/2014/main" id="{4C05DAAC-6344-ADC2-5891-B588319016D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rightnessContrast bright="28000" contrast="-31000"/>
                    </a14:imgEffect>
                  </a14:imgLayer>
                </a14:imgProps>
              </a:ext>
              <a:ext uri="{28A0092B-C50C-407E-A947-70E740481C1C}">
                <a14:useLocalDpi xmlns:a14="http://schemas.microsoft.com/office/drawing/2010/main" val="0"/>
              </a:ext>
            </a:extLst>
          </a:blip>
          <a:srcRect l="11022" r="53690"/>
          <a:stretch/>
        </p:blipFill>
        <p:spPr bwMode="auto">
          <a:xfrm>
            <a:off x="3467049" y="3813318"/>
            <a:ext cx="2231679" cy="2629833"/>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The Witcher: Things Only Book Readers Know About Yennefer">
            <a:extLst>
              <a:ext uri="{FF2B5EF4-FFF2-40B4-BE49-F238E27FC236}">
                <a16:creationId xmlns:a16="http://schemas.microsoft.com/office/drawing/2014/main" id="{D0149A44-A553-1AB0-E197-797978AA81F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0576" r="28185"/>
          <a:stretch/>
        </p:blipFill>
        <p:spPr bwMode="auto">
          <a:xfrm>
            <a:off x="5995382" y="3813318"/>
            <a:ext cx="2169056" cy="2629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810171"/>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76304-8F2B-3185-136F-D3A59B0E5F58}"/>
              </a:ext>
            </a:extLst>
          </p:cNvPr>
          <p:cNvSpPr>
            <a:spLocks noGrp="1"/>
          </p:cNvSpPr>
          <p:nvPr>
            <p:ph type="title"/>
          </p:nvPr>
        </p:nvSpPr>
        <p:spPr>
          <a:xfrm>
            <a:off x="261650" y="0"/>
            <a:ext cx="10515600" cy="1325563"/>
          </a:xfrm>
        </p:spPr>
        <p:txBody>
          <a:bodyPr/>
          <a:lstStyle/>
          <a:p>
            <a:r>
              <a:rPr lang="en-US" dirty="0">
                <a:latin typeface="Algerian" panose="04020705040A02060702" pitchFamily="82" charset="0"/>
              </a:rPr>
              <a:t>Sorcerer</a:t>
            </a:r>
          </a:p>
        </p:txBody>
      </p:sp>
      <p:pic>
        <p:nvPicPr>
          <p:cNvPr id="7" name="Online Media 6" title="Fiendfyre in the Room of Requirement | Harry Potter and the Deathly Hallows Pt. 2">
            <a:hlinkClick r:id="" action="ppaction://media"/>
            <a:extLst>
              <a:ext uri="{FF2B5EF4-FFF2-40B4-BE49-F238E27FC236}">
                <a16:creationId xmlns:a16="http://schemas.microsoft.com/office/drawing/2014/main" id="{744D1273-6814-82C0-C60A-11C9D6C98F0C}"/>
              </a:ext>
            </a:extLst>
          </p:cNvPr>
          <p:cNvPicPr>
            <a:picLocks noGrp="1" noRot="1" noChangeAspect="1"/>
          </p:cNvPicPr>
          <p:nvPr>
            <p:ph idx="1"/>
            <a:videoFile r:link="rId2"/>
          </p:nvPr>
        </p:nvPicPr>
        <p:blipFill>
          <a:blip r:embed="rId5"/>
          <a:stretch>
            <a:fillRect/>
          </a:stretch>
        </p:blipFill>
        <p:spPr>
          <a:xfrm>
            <a:off x="1027134" y="973956"/>
            <a:ext cx="10038214" cy="5671975"/>
          </a:xfrm>
          <a:prstGeom prst="rect">
            <a:avLst/>
          </a:prstGeom>
        </p:spPr>
      </p:pic>
    </p:spTree>
    <p:extLst>
      <p:ext uri="{BB962C8B-B14F-4D97-AF65-F5344CB8AC3E}">
        <p14:creationId xmlns:p14="http://schemas.microsoft.com/office/powerpoint/2010/main" val="5566861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76304-8F2B-3185-136F-D3A59B0E5F58}"/>
              </a:ext>
            </a:extLst>
          </p:cNvPr>
          <p:cNvSpPr>
            <a:spLocks noGrp="1"/>
          </p:cNvSpPr>
          <p:nvPr>
            <p:ph type="title"/>
          </p:nvPr>
        </p:nvSpPr>
        <p:spPr>
          <a:xfrm>
            <a:off x="261650" y="0"/>
            <a:ext cx="10515600" cy="1325563"/>
          </a:xfrm>
        </p:spPr>
        <p:txBody>
          <a:bodyPr/>
          <a:lstStyle/>
          <a:p>
            <a:r>
              <a:rPr lang="en-US" dirty="0">
                <a:latin typeface="Algerian" panose="04020705040A02060702" pitchFamily="82" charset="0"/>
              </a:rPr>
              <a:t>Warlock</a:t>
            </a:r>
          </a:p>
        </p:txBody>
      </p:sp>
      <p:sp>
        <p:nvSpPr>
          <p:cNvPr id="3" name="Content Placeholder 2">
            <a:extLst>
              <a:ext uri="{FF2B5EF4-FFF2-40B4-BE49-F238E27FC236}">
                <a16:creationId xmlns:a16="http://schemas.microsoft.com/office/drawing/2014/main" id="{B40208AB-966E-E5BC-C226-EF7251CEEB03}"/>
              </a:ext>
            </a:extLst>
          </p:cNvPr>
          <p:cNvSpPr>
            <a:spLocks noGrp="1"/>
          </p:cNvSpPr>
          <p:nvPr>
            <p:ph idx="1"/>
          </p:nvPr>
        </p:nvSpPr>
        <p:spPr>
          <a:xfrm>
            <a:off x="3425439" y="414849"/>
            <a:ext cx="5027909" cy="5167312"/>
          </a:xfrm>
        </p:spPr>
        <p:txBody>
          <a:bodyPr/>
          <a:lstStyle/>
          <a:p>
            <a:pPr marL="0" indent="0">
              <a:buNone/>
            </a:pPr>
            <a:r>
              <a:rPr lang="en-US" u="sng" dirty="0">
                <a:latin typeface="Bookman Old Style" panose="02050604050505020204" pitchFamily="18" charset="0"/>
              </a:rPr>
              <a:t>Key Abilities</a:t>
            </a:r>
          </a:p>
          <a:p>
            <a:r>
              <a:rPr lang="en-US" dirty="0">
                <a:latin typeface="Bookman Old Style" panose="02050604050505020204" pitchFamily="18" charset="0"/>
              </a:rPr>
              <a:t>Otherworldly Patron</a:t>
            </a:r>
          </a:p>
          <a:p>
            <a:pPr lvl="1"/>
            <a:r>
              <a:rPr lang="en-US" dirty="0" err="1">
                <a:latin typeface="Bookman Old Style" panose="02050604050505020204" pitchFamily="18" charset="0"/>
              </a:rPr>
              <a:t>Archfey</a:t>
            </a:r>
            <a:endParaRPr lang="en-US" dirty="0">
              <a:latin typeface="Bookman Old Style" panose="02050604050505020204" pitchFamily="18" charset="0"/>
            </a:endParaRPr>
          </a:p>
          <a:p>
            <a:pPr lvl="1"/>
            <a:r>
              <a:rPr lang="en-US" dirty="0">
                <a:latin typeface="Bookman Old Style" panose="02050604050505020204" pitchFamily="18" charset="0"/>
              </a:rPr>
              <a:t>Fiend</a:t>
            </a:r>
          </a:p>
          <a:p>
            <a:pPr lvl="1"/>
            <a:r>
              <a:rPr lang="en-US" dirty="0">
                <a:latin typeface="Bookman Old Style" panose="02050604050505020204" pitchFamily="18" charset="0"/>
              </a:rPr>
              <a:t>Great Old One</a:t>
            </a:r>
          </a:p>
          <a:p>
            <a:r>
              <a:rPr lang="en-US" dirty="0">
                <a:latin typeface="Bookman Old Style" panose="02050604050505020204" pitchFamily="18" charset="0"/>
              </a:rPr>
              <a:t>Pact Magic</a:t>
            </a:r>
          </a:p>
          <a:p>
            <a:r>
              <a:rPr lang="en-US" dirty="0">
                <a:latin typeface="Bookman Old Style" panose="02050604050505020204" pitchFamily="18" charset="0"/>
              </a:rPr>
              <a:t>Not Always                  Evil</a:t>
            </a:r>
          </a:p>
          <a:p>
            <a:r>
              <a:rPr lang="en-US" dirty="0">
                <a:latin typeface="Bookman Old Style" panose="02050604050505020204" pitchFamily="18" charset="0"/>
              </a:rPr>
              <a:t>Glass Cannon</a:t>
            </a:r>
          </a:p>
        </p:txBody>
      </p:sp>
      <p:pic>
        <p:nvPicPr>
          <p:cNvPr id="17410" name="Picture 2" descr="Laudna | Played by Marisha Ray | Art by Hannah Friederichs (@agarthanguide)">
            <a:extLst>
              <a:ext uri="{FF2B5EF4-FFF2-40B4-BE49-F238E27FC236}">
                <a16:creationId xmlns:a16="http://schemas.microsoft.com/office/drawing/2014/main" id="{0532A929-C00A-2CCA-FC0C-25C92DED2CC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419" r="18102"/>
          <a:stretch/>
        </p:blipFill>
        <p:spPr bwMode="auto">
          <a:xfrm>
            <a:off x="492085" y="1325563"/>
            <a:ext cx="2324007" cy="5143475"/>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a:extLst>
              <a:ext uri="{FF2B5EF4-FFF2-40B4-BE49-F238E27FC236}">
                <a16:creationId xmlns:a16="http://schemas.microsoft.com/office/drawing/2014/main" id="{1B163AC0-5D22-B711-C03C-51FE8700F98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7181" r="16589"/>
          <a:stretch/>
        </p:blipFill>
        <p:spPr bwMode="auto">
          <a:xfrm>
            <a:off x="7981847" y="414849"/>
            <a:ext cx="3948503" cy="4423369"/>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a:extLst>
              <a:ext uri="{FF2B5EF4-FFF2-40B4-BE49-F238E27FC236}">
                <a16:creationId xmlns:a16="http://schemas.microsoft.com/office/drawing/2014/main" id="{AA7C5991-F977-D398-B9BE-F49A10D722FE}"/>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rightnessContrast bright="32000"/>
                    </a14:imgEffect>
                  </a14:imgLayer>
                </a14:imgProps>
              </a:ext>
              <a:ext uri="{28A0092B-C50C-407E-A947-70E740481C1C}">
                <a14:useLocalDpi xmlns:a14="http://schemas.microsoft.com/office/drawing/2010/main" val="0"/>
              </a:ext>
            </a:extLst>
          </a:blip>
          <a:srcRect l="23391" t="1316" r="27354"/>
          <a:stretch/>
        </p:blipFill>
        <p:spPr bwMode="auto">
          <a:xfrm>
            <a:off x="6360843" y="2878079"/>
            <a:ext cx="1598626" cy="3841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294860"/>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76304-8F2B-3185-136F-D3A59B0E5F58}"/>
              </a:ext>
            </a:extLst>
          </p:cNvPr>
          <p:cNvSpPr>
            <a:spLocks noGrp="1"/>
          </p:cNvSpPr>
          <p:nvPr>
            <p:ph type="title"/>
          </p:nvPr>
        </p:nvSpPr>
        <p:spPr>
          <a:xfrm>
            <a:off x="261650" y="0"/>
            <a:ext cx="10515600" cy="1325563"/>
          </a:xfrm>
        </p:spPr>
        <p:txBody>
          <a:bodyPr/>
          <a:lstStyle/>
          <a:p>
            <a:r>
              <a:rPr lang="en-US" dirty="0">
                <a:latin typeface="Algerian" panose="04020705040A02060702" pitchFamily="82" charset="0"/>
              </a:rPr>
              <a:t>Warlock</a:t>
            </a:r>
          </a:p>
        </p:txBody>
      </p:sp>
      <p:pic>
        <p:nvPicPr>
          <p:cNvPr id="7" name="Online Media 6" title="All Scenes Khonshu: Moon Knight">
            <a:hlinkClick r:id="" action="ppaction://media"/>
            <a:extLst>
              <a:ext uri="{FF2B5EF4-FFF2-40B4-BE49-F238E27FC236}">
                <a16:creationId xmlns:a16="http://schemas.microsoft.com/office/drawing/2014/main" id="{EFD4525E-5DF6-ACCD-B092-286C2E634F34}"/>
              </a:ext>
            </a:extLst>
          </p:cNvPr>
          <p:cNvPicPr>
            <a:picLocks noGrp="1" noRot="1" noChangeAspect="1"/>
          </p:cNvPicPr>
          <p:nvPr>
            <p:ph idx="1"/>
            <a:videoFile r:link="rId2"/>
          </p:nvPr>
        </p:nvPicPr>
        <p:blipFill>
          <a:blip r:embed="rId5"/>
          <a:stretch>
            <a:fillRect/>
          </a:stretch>
        </p:blipFill>
        <p:spPr>
          <a:xfrm>
            <a:off x="914400" y="959801"/>
            <a:ext cx="10258816" cy="5796623"/>
          </a:xfrm>
          <a:prstGeom prst="rect">
            <a:avLst/>
          </a:prstGeom>
        </p:spPr>
      </p:pic>
    </p:spTree>
    <p:extLst>
      <p:ext uri="{BB962C8B-B14F-4D97-AF65-F5344CB8AC3E}">
        <p14:creationId xmlns:p14="http://schemas.microsoft.com/office/powerpoint/2010/main" val="262892115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76304-8F2B-3185-136F-D3A59B0E5F58}"/>
              </a:ext>
            </a:extLst>
          </p:cNvPr>
          <p:cNvSpPr>
            <a:spLocks noGrp="1"/>
          </p:cNvSpPr>
          <p:nvPr>
            <p:ph type="title"/>
          </p:nvPr>
        </p:nvSpPr>
        <p:spPr>
          <a:xfrm>
            <a:off x="261650" y="0"/>
            <a:ext cx="10515600" cy="1325563"/>
          </a:xfrm>
        </p:spPr>
        <p:txBody>
          <a:bodyPr/>
          <a:lstStyle/>
          <a:p>
            <a:r>
              <a:rPr lang="en-US" dirty="0">
                <a:latin typeface="Algerian" panose="04020705040A02060702" pitchFamily="82" charset="0"/>
              </a:rPr>
              <a:t>Wizard</a:t>
            </a:r>
          </a:p>
        </p:txBody>
      </p:sp>
      <p:sp>
        <p:nvSpPr>
          <p:cNvPr id="3" name="Content Placeholder 2">
            <a:extLst>
              <a:ext uri="{FF2B5EF4-FFF2-40B4-BE49-F238E27FC236}">
                <a16:creationId xmlns:a16="http://schemas.microsoft.com/office/drawing/2014/main" id="{B40208AB-966E-E5BC-C226-EF7251CEEB03}"/>
              </a:ext>
            </a:extLst>
          </p:cNvPr>
          <p:cNvSpPr>
            <a:spLocks noGrp="1"/>
          </p:cNvSpPr>
          <p:nvPr>
            <p:ph idx="1"/>
          </p:nvPr>
        </p:nvSpPr>
        <p:spPr>
          <a:xfrm>
            <a:off x="3625855" y="414849"/>
            <a:ext cx="5222690" cy="5167312"/>
          </a:xfrm>
        </p:spPr>
        <p:txBody>
          <a:bodyPr/>
          <a:lstStyle/>
          <a:p>
            <a:pPr marL="0" indent="0">
              <a:buNone/>
            </a:pPr>
            <a:r>
              <a:rPr lang="en-US" u="sng" dirty="0">
                <a:latin typeface="Bookman Old Style" panose="02050604050505020204" pitchFamily="18" charset="0"/>
              </a:rPr>
              <a:t>Key Abilities</a:t>
            </a:r>
          </a:p>
          <a:p>
            <a:r>
              <a:rPr lang="en-US" dirty="0">
                <a:latin typeface="Bookman Old Style" panose="02050604050505020204" pitchFamily="18" charset="0"/>
              </a:rPr>
              <a:t>Learned Magic from Books</a:t>
            </a:r>
          </a:p>
          <a:p>
            <a:r>
              <a:rPr lang="en-US" dirty="0">
                <a:latin typeface="Bookman Old Style" panose="02050604050505020204" pitchFamily="18" charset="0"/>
              </a:rPr>
              <a:t>Access to almost all spells!</a:t>
            </a:r>
          </a:p>
          <a:p>
            <a:r>
              <a:rPr lang="en-US" dirty="0">
                <a:latin typeface="Bookman Old Style" panose="02050604050505020204" pitchFamily="18" charset="0"/>
              </a:rPr>
              <a:t>Can regain magical energy</a:t>
            </a:r>
          </a:p>
          <a:p>
            <a:r>
              <a:rPr lang="en-US" dirty="0">
                <a:latin typeface="Bookman Old Style" panose="02050604050505020204" pitchFamily="18" charset="0"/>
              </a:rPr>
              <a:t>Tied for Lowest Health</a:t>
            </a:r>
          </a:p>
          <a:p>
            <a:endParaRPr lang="en-US" dirty="0">
              <a:latin typeface="Bookman Old Style" panose="02050604050505020204" pitchFamily="18" charset="0"/>
            </a:endParaRPr>
          </a:p>
        </p:txBody>
      </p:sp>
      <p:pic>
        <p:nvPicPr>
          <p:cNvPr id="18434" name="Picture 2" descr="Caleb Widogast (Art by Ariana Orner || @ornerine)">
            <a:extLst>
              <a:ext uri="{FF2B5EF4-FFF2-40B4-BE49-F238E27FC236}">
                <a16:creationId xmlns:a16="http://schemas.microsoft.com/office/drawing/2014/main" id="{5288AD3C-1DD8-D19C-E68D-65DFB62544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8540" y="3181213"/>
            <a:ext cx="2225490" cy="3438526"/>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a:extLst>
              <a:ext uri="{FF2B5EF4-FFF2-40B4-BE49-F238E27FC236}">
                <a16:creationId xmlns:a16="http://schemas.microsoft.com/office/drawing/2014/main" id="{9FB7B135-A36C-BD9F-407D-E3526038486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8144" t="2614"/>
          <a:stretch/>
        </p:blipFill>
        <p:spPr bwMode="auto">
          <a:xfrm>
            <a:off x="231937" y="1071644"/>
            <a:ext cx="2911104" cy="5548095"/>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a:extLst>
              <a:ext uri="{FF2B5EF4-FFF2-40B4-BE49-F238E27FC236}">
                <a16:creationId xmlns:a16="http://schemas.microsoft.com/office/drawing/2014/main" id="{52AF2757-ECAD-5309-53F9-C9C3A627A0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39529" y="3632548"/>
            <a:ext cx="2580753" cy="2580753"/>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a:extLst>
              <a:ext uri="{FF2B5EF4-FFF2-40B4-BE49-F238E27FC236}">
                <a16:creationId xmlns:a16="http://schemas.microsoft.com/office/drawing/2014/main" id="{06E6AEA1-E737-FCE3-6917-BFD938B017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79648" y="71625"/>
            <a:ext cx="3095625" cy="401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7970371"/>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D097B-3DE9-496E-9350-5E948627665C}"/>
              </a:ext>
            </a:extLst>
          </p:cNvPr>
          <p:cNvSpPr>
            <a:spLocks noGrp="1"/>
          </p:cNvSpPr>
          <p:nvPr>
            <p:ph type="title"/>
          </p:nvPr>
        </p:nvSpPr>
        <p:spPr/>
        <p:txBody>
          <a:bodyPr/>
          <a:lstStyle/>
          <a:p>
            <a:r>
              <a:rPr lang="en-US" dirty="0">
                <a:latin typeface="Old English Text MT" panose="03040902040508030806" pitchFamily="66" charset="0"/>
              </a:rPr>
              <a:t>Introductions</a:t>
            </a:r>
          </a:p>
        </p:txBody>
      </p:sp>
      <p:sp>
        <p:nvSpPr>
          <p:cNvPr id="3" name="Content Placeholder 2">
            <a:extLst>
              <a:ext uri="{FF2B5EF4-FFF2-40B4-BE49-F238E27FC236}">
                <a16:creationId xmlns:a16="http://schemas.microsoft.com/office/drawing/2014/main" id="{1890E952-7E1C-2CE9-E0DF-E6A978F3C05D}"/>
              </a:ext>
            </a:extLst>
          </p:cNvPr>
          <p:cNvSpPr>
            <a:spLocks noGrp="1"/>
          </p:cNvSpPr>
          <p:nvPr>
            <p:ph idx="1"/>
          </p:nvPr>
        </p:nvSpPr>
        <p:spPr>
          <a:xfrm>
            <a:off x="838200" y="1377387"/>
            <a:ext cx="11211046" cy="5115488"/>
          </a:xfrm>
        </p:spPr>
        <p:txBody>
          <a:bodyPr>
            <a:normAutofit/>
          </a:bodyPr>
          <a:lstStyle/>
          <a:p>
            <a:pPr>
              <a:lnSpc>
                <a:spcPct val="200000"/>
              </a:lnSpc>
              <a:spcBef>
                <a:spcPts val="0"/>
              </a:spcBef>
            </a:pPr>
            <a:r>
              <a:rPr lang="en-US" dirty="0">
                <a:latin typeface="Bookman Old Style" panose="02050604050505020204" pitchFamily="18" charset="0"/>
              </a:rPr>
              <a:t>Name</a:t>
            </a:r>
          </a:p>
          <a:p>
            <a:pPr>
              <a:lnSpc>
                <a:spcPct val="200000"/>
              </a:lnSpc>
              <a:spcBef>
                <a:spcPts val="0"/>
              </a:spcBef>
            </a:pPr>
            <a:r>
              <a:rPr lang="en-US" dirty="0">
                <a:latin typeface="Bookman Old Style" panose="02050604050505020204" pitchFamily="18" charset="0"/>
              </a:rPr>
              <a:t>Preferred Pronouns (she/her/hers; he/him/his; they/them/theirs; etc.)</a:t>
            </a:r>
          </a:p>
          <a:p>
            <a:pPr>
              <a:lnSpc>
                <a:spcPct val="200000"/>
              </a:lnSpc>
              <a:spcBef>
                <a:spcPts val="0"/>
              </a:spcBef>
            </a:pPr>
            <a:r>
              <a:rPr lang="en-US" dirty="0">
                <a:latin typeface="Bookman Old Style" panose="02050604050505020204" pitchFamily="18" charset="0"/>
              </a:rPr>
              <a:t>How much experience you have with DND</a:t>
            </a:r>
          </a:p>
          <a:p>
            <a:pPr>
              <a:lnSpc>
                <a:spcPct val="200000"/>
              </a:lnSpc>
              <a:spcBef>
                <a:spcPts val="0"/>
              </a:spcBef>
            </a:pPr>
            <a:r>
              <a:rPr lang="en-US" dirty="0">
                <a:latin typeface="Bookman Old Style" panose="02050604050505020204" pitchFamily="18" charset="0"/>
              </a:rPr>
              <a:t>Why you are excited to learn to play DND</a:t>
            </a:r>
          </a:p>
        </p:txBody>
      </p:sp>
    </p:spTree>
    <p:extLst>
      <p:ext uri="{BB962C8B-B14F-4D97-AF65-F5344CB8AC3E}">
        <p14:creationId xmlns:p14="http://schemas.microsoft.com/office/powerpoint/2010/main" val="2466257409"/>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76304-8F2B-3185-136F-D3A59B0E5F58}"/>
              </a:ext>
            </a:extLst>
          </p:cNvPr>
          <p:cNvSpPr>
            <a:spLocks noGrp="1"/>
          </p:cNvSpPr>
          <p:nvPr>
            <p:ph type="title"/>
          </p:nvPr>
        </p:nvSpPr>
        <p:spPr>
          <a:xfrm>
            <a:off x="261650" y="0"/>
            <a:ext cx="10515600" cy="1325563"/>
          </a:xfrm>
        </p:spPr>
        <p:txBody>
          <a:bodyPr/>
          <a:lstStyle/>
          <a:p>
            <a:r>
              <a:rPr lang="en-US" dirty="0">
                <a:latin typeface="Algerian" panose="04020705040A02060702" pitchFamily="82" charset="0"/>
              </a:rPr>
              <a:t>Wizard</a:t>
            </a:r>
          </a:p>
        </p:txBody>
      </p:sp>
      <p:pic>
        <p:nvPicPr>
          <p:cNvPr id="7" name="Online Media 6" title="The Final Fight/Sofina Is Killed In Dungeons And Dragons:Honor Among Thieves">
            <a:hlinkClick r:id="" action="ppaction://media"/>
            <a:extLst>
              <a:ext uri="{FF2B5EF4-FFF2-40B4-BE49-F238E27FC236}">
                <a16:creationId xmlns:a16="http://schemas.microsoft.com/office/drawing/2014/main" id="{C23E2725-6EAC-C092-B1EF-67A8268DB5FB}"/>
              </a:ext>
            </a:extLst>
          </p:cNvPr>
          <p:cNvPicPr>
            <a:picLocks noGrp="1" noRot="1" noChangeAspect="1"/>
          </p:cNvPicPr>
          <p:nvPr>
            <p:ph idx="1"/>
            <a:videoFile r:link="rId2"/>
          </p:nvPr>
        </p:nvPicPr>
        <p:blipFill>
          <a:blip r:embed="rId5"/>
          <a:stretch>
            <a:fillRect/>
          </a:stretch>
        </p:blipFill>
        <p:spPr>
          <a:xfrm>
            <a:off x="964504" y="1058888"/>
            <a:ext cx="10108504" cy="5711691"/>
          </a:xfrm>
          <a:prstGeom prst="rect">
            <a:avLst/>
          </a:prstGeom>
        </p:spPr>
      </p:pic>
    </p:spTree>
    <p:extLst>
      <p:ext uri="{BB962C8B-B14F-4D97-AF65-F5344CB8AC3E}">
        <p14:creationId xmlns:p14="http://schemas.microsoft.com/office/powerpoint/2010/main" val="40130316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D097B-3DE9-496E-9350-5E948627665C}"/>
              </a:ext>
            </a:extLst>
          </p:cNvPr>
          <p:cNvSpPr>
            <a:spLocks noGrp="1"/>
          </p:cNvSpPr>
          <p:nvPr>
            <p:ph type="title"/>
          </p:nvPr>
        </p:nvSpPr>
        <p:spPr/>
        <p:txBody>
          <a:bodyPr/>
          <a:lstStyle/>
          <a:p>
            <a:r>
              <a:rPr lang="en-US" dirty="0">
                <a:latin typeface="Old English Text MT" panose="03040902040508030806" pitchFamily="66" charset="0"/>
              </a:rPr>
              <a:t>The 12 Classes</a:t>
            </a:r>
          </a:p>
        </p:txBody>
      </p:sp>
      <p:sp>
        <p:nvSpPr>
          <p:cNvPr id="3" name="Content Placeholder 2">
            <a:extLst>
              <a:ext uri="{FF2B5EF4-FFF2-40B4-BE49-F238E27FC236}">
                <a16:creationId xmlns:a16="http://schemas.microsoft.com/office/drawing/2014/main" id="{1890E952-7E1C-2CE9-E0DF-E6A978F3C05D}"/>
              </a:ext>
            </a:extLst>
          </p:cNvPr>
          <p:cNvSpPr>
            <a:spLocks noGrp="1"/>
          </p:cNvSpPr>
          <p:nvPr>
            <p:ph idx="1"/>
          </p:nvPr>
        </p:nvSpPr>
        <p:spPr>
          <a:xfrm>
            <a:off x="838200" y="1825625"/>
            <a:ext cx="5257800" cy="4351338"/>
          </a:xfrm>
        </p:spPr>
        <p:txBody>
          <a:bodyPr>
            <a:normAutofit fontScale="92500" lnSpcReduction="20000"/>
          </a:bodyPr>
          <a:lstStyle/>
          <a:p>
            <a:pPr>
              <a:lnSpc>
                <a:spcPct val="200000"/>
              </a:lnSpc>
              <a:spcBef>
                <a:spcPts val="0"/>
              </a:spcBef>
            </a:pPr>
            <a:r>
              <a:rPr lang="en-US" dirty="0">
                <a:latin typeface="Bookman Old Style" panose="02050604050505020204" pitchFamily="18" charset="0"/>
              </a:rPr>
              <a:t>Barbarian</a:t>
            </a:r>
          </a:p>
          <a:p>
            <a:pPr>
              <a:lnSpc>
                <a:spcPct val="200000"/>
              </a:lnSpc>
              <a:spcBef>
                <a:spcPts val="0"/>
              </a:spcBef>
            </a:pPr>
            <a:r>
              <a:rPr lang="en-US" dirty="0">
                <a:latin typeface="Bookman Old Style" panose="02050604050505020204" pitchFamily="18" charset="0"/>
              </a:rPr>
              <a:t>Bard</a:t>
            </a:r>
          </a:p>
          <a:p>
            <a:pPr>
              <a:lnSpc>
                <a:spcPct val="200000"/>
              </a:lnSpc>
              <a:spcBef>
                <a:spcPts val="0"/>
              </a:spcBef>
            </a:pPr>
            <a:r>
              <a:rPr lang="en-US" dirty="0">
                <a:latin typeface="Bookman Old Style" panose="02050604050505020204" pitchFamily="18" charset="0"/>
              </a:rPr>
              <a:t>Cleric</a:t>
            </a:r>
          </a:p>
          <a:p>
            <a:pPr>
              <a:lnSpc>
                <a:spcPct val="200000"/>
              </a:lnSpc>
              <a:spcBef>
                <a:spcPts val="0"/>
              </a:spcBef>
            </a:pPr>
            <a:r>
              <a:rPr lang="en-US" dirty="0">
                <a:latin typeface="Bookman Old Style" panose="02050604050505020204" pitchFamily="18" charset="0"/>
              </a:rPr>
              <a:t>Druid</a:t>
            </a:r>
          </a:p>
          <a:p>
            <a:pPr>
              <a:lnSpc>
                <a:spcPct val="200000"/>
              </a:lnSpc>
              <a:spcBef>
                <a:spcPts val="0"/>
              </a:spcBef>
            </a:pPr>
            <a:r>
              <a:rPr lang="en-US" dirty="0">
                <a:latin typeface="Bookman Old Style" panose="02050604050505020204" pitchFamily="18" charset="0"/>
              </a:rPr>
              <a:t>Fighter</a:t>
            </a:r>
          </a:p>
          <a:p>
            <a:pPr>
              <a:lnSpc>
                <a:spcPct val="200000"/>
              </a:lnSpc>
              <a:spcBef>
                <a:spcPts val="0"/>
              </a:spcBef>
            </a:pPr>
            <a:r>
              <a:rPr lang="en-US" dirty="0">
                <a:latin typeface="Bookman Old Style" panose="02050604050505020204" pitchFamily="18" charset="0"/>
              </a:rPr>
              <a:t>Monk</a:t>
            </a:r>
          </a:p>
        </p:txBody>
      </p:sp>
      <p:sp>
        <p:nvSpPr>
          <p:cNvPr id="4" name="Content Placeholder 2">
            <a:extLst>
              <a:ext uri="{FF2B5EF4-FFF2-40B4-BE49-F238E27FC236}">
                <a16:creationId xmlns:a16="http://schemas.microsoft.com/office/drawing/2014/main" id="{310E32E1-B380-78E5-ACEC-397A9C1F3D24}"/>
              </a:ext>
            </a:extLst>
          </p:cNvPr>
          <p:cNvSpPr txBox="1">
            <a:spLocks/>
          </p:cNvSpPr>
          <p:nvPr/>
        </p:nvSpPr>
        <p:spPr>
          <a:xfrm>
            <a:off x="3789802" y="1825625"/>
            <a:ext cx="3029639" cy="43513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spcBef>
                <a:spcPts val="0"/>
              </a:spcBef>
            </a:pPr>
            <a:r>
              <a:rPr lang="en-US" dirty="0">
                <a:latin typeface="Bookman Old Style" panose="02050604050505020204" pitchFamily="18" charset="0"/>
              </a:rPr>
              <a:t>Paladin</a:t>
            </a:r>
          </a:p>
          <a:p>
            <a:pPr>
              <a:lnSpc>
                <a:spcPct val="200000"/>
              </a:lnSpc>
              <a:spcBef>
                <a:spcPts val="0"/>
              </a:spcBef>
            </a:pPr>
            <a:r>
              <a:rPr lang="en-US" dirty="0">
                <a:latin typeface="Bookman Old Style" panose="02050604050505020204" pitchFamily="18" charset="0"/>
              </a:rPr>
              <a:t>Ranger</a:t>
            </a:r>
          </a:p>
          <a:p>
            <a:pPr>
              <a:lnSpc>
                <a:spcPct val="200000"/>
              </a:lnSpc>
              <a:spcBef>
                <a:spcPts val="0"/>
              </a:spcBef>
            </a:pPr>
            <a:r>
              <a:rPr lang="en-US" dirty="0">
                <a:latin typeface="Bookman Old Style" panose="02050604050505020204" pitchFamily="18" charset="0"/>
              </a:rPr>
              <a:t>Rogue</a:t>
            </a:r>
          </a:p>
          <a:p>
            <a:pPr>
              <a:lnSpc>
                <a:spcPct val="200000"/>
              </a:lnSpc>
              <a:spcBef>
                <a:spcPts val="0"/>
              </a:spcBef>
            </a:pPr>
            <a:r>
              <a:rPr lang="en-US" dirty="0">
                <a:latin typeface="Bookman Old Style" panose="02050604050505020204" pitchFamily="18" charset="0"/>
              </a:rPr>
              <a:t>Sorcerer</a:t>
            </a:r>
          </a:p>
          <a:p>
            <a:pPr>
              <a:lnSpc>
                <a:spcPct val="200000"/>
              </a:lnSpc>
              <a:spcBef>
                <a:spcPts val="0"/>
              </a:spcBef>
            </a:pPr>
            <a:r>
              <a:rPr lang="en-US" dirty="0">
                <a:latin typeface="Bookman Old Style" panose="02050604050505020204" pitchFamily="18" charset="0"/>
              </a:rPr>
              <a:t>Wizard</a:t>
            </a:r>
          </a:p>
          <a:p>
            <a:pPr>
              <a:lnSpc>
                <a:spcPct val="200000"/>
              </a:lnSpc>
              <a:spcBef>
                <a:spcPts val="0"/>
              </a:spcBef>
            </a:pPr>
            <a:r>
              <a:rPr lang="en-US" dirty="0">
                <a:latin typeface="Bookman Old Style" panose="02050604050505020204" pitchFamily="18" charset="0"/>
              </a:rPr>
              <a:t>Warlock</a:t>
            </a:r>
          </a:p>
        </p:txBody>
      </p:sp>
      <p:pic>
        <p:nvPicPr>
          <p:cNvPr id="7" name="Picture 6">
            <a:extLst>
              <a:ext uri="{FF2B5EF4-FFF2-40B4-BE49-F238E27FC236}">
                <a16:creationId xmlns:a16="http://schemas.microsoft.com/office/drawing/2014/main" id="{6931D005-CC9F-950F-0369-F3E822731D7D}"/>
              </a:ext>
            </a:extLst>
          </p:cNvPr>
          <p:cNvPicPr>
            <a:picLocks noChangeAspect="1"/>
          </p:cNvPicPr>
          <p:nvPr/>
        </p:nvPicPr>
        <p:blipFill rotWithShape="1">
          <a:blip r:embed="rId5"/>
          <a:srcRect r="58056"/>
          <a:stretch/>
        </p:blipFill>
        <p:spPr>
          <a:xfrm>
            <a:off x="5981557" y="1522543"/>
            <a:ext cx="5861623" cy="2709905"/>
          </a:xfrm>
          <a:prstGeom prst="rect">
            <a:avLst/>
          </a:prstGeom>
        </p:spPr>
      </p:pic>
      <p:grpSp>
        <p:nvGrpSpPr>
          <p:cNvPr id="12" name="Group 11">
            <a:extLst>
              <a:ext uri="{FF2B5EF4-FFF2-40B4-BE49-F238E27FC236}">
                <a16:creationId xmlns:a16="http://schemas.microsoft.com/office/drawing/2014/main" id="{E873E77D-7669-9AE9-A551-4F91AD6262C8}"/>
              </a:ext>
            </a:extLst>
          </p:cNvPr>
          <p:cNvGrpSpPr/>
          <p:nvPr/>
        </p:nvGrpSpPr>
        <p:grpSpPr>
          <a:xfrm>
            <a:off x="6015935" y="4519860"/>
            <a:ext cx="5941688" cy="1952186"/>
            <a:chOff x="6015935" y="3429000"/>
            <a:chExt cx="5941688" cy="1952186"/>
          </a:xfrm>
        </p:grpSpPr>
        <p:pic>
          <p:nvPicPr>
            <p:cNvPr id="6" name="Picture 5">
              <a:extLst>
                <a:ext uri="{FF2B5EF4-FFF2-40B4-BE49-F238E27FC236}">
                  <a16:creationId xmlns:a16="http://schemas.microsoft.com/office/drawing/2014/main" id="{741A9279-558D-D5DC-FD8D-0E8A55262C55}"/>
                </a:ext>
              </a:extLst>
            </p:cNvPr>
            <p:cNvPicPr>
              <a:picLocks noChangeAspect="1"/>
            </p:cNvPicPr>
            <p:nvPr/>
          </p:nvPicPr>
          <p:blipFill rotWithShape="1">
            <a:blip r:embed="rId5"/>
            <a:srcRect l="40981"/>
            <a:stretch/>
          </p:blipFill>
          <p:spPr>
            <a:xfrm>
              <a:off x="6015935" y="3429000"/>
              <a:ext cx="5941688" cy="1952186"/>
            </a:xfrm>
            <a:prstGeom prst="rect">
              <a:avLst/>
            </a:prstGeom>
          </p:spPr>
        </p:pic>
        <p:sp>
          <p:nvSpPr>
            <p:cNvPr id="8" name="Oval 7">
              <a:extLst>
                <a:ext uri="{FF2B5EF4-FFF2-40B4-BE49-F238E27FC236}">
                  <a16:creationId xmlns:a16="http://schemas.microsoft.com/office/drawing/2014/main" id="{8BAEF889-135A-6A3F-21B8-C933390B4413}"/>
                </a:ext>
              </a:extLst>
            </p:cNvPr>
            <p:cNvSpPr/>
            <p:nvPr/>
          </p:nvSpPr>
          <p:spPr>
            <a:xfrm>
              <a:off x="6096000" y="3812360"/>
              <a:ext cx="2069432" cy="1006871"/>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B779A22-F3FB-1E52-9908-6D5526247E55}"/>
                </a:ext>
              </a:extLst>
            </p:cNvPr>
            <p:cNvSpPr/>
            <p:nvPr/>
          </p:nvSpPr>
          <p:spPr>
            <a:xfrm>
              <a:off x="9587512" y="3793475"/>
              <a:ext cx="2069432" cy="1006871"/>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0A4AFA03-9A69-DED0-973C-9313A951EA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295350"/>
            <a:ext cx="5632739" cy="1092256"/>
          </a:xfrm>
          <a:prstGeom prst="rect">
            <a:avLst/>
          </a:prstGeom>
        </p:spPr>
      </p:pic>
    </p:spTree>
    <p:extLst>
      <p:ext uri="{BB962C8B-B14F-4D97-AF65-F5344CB8AC3E}">
        <p14:creationId xmlns:p14="http://schemas.microsoft.com/office/powerpoint/2010/main" val="3110220440"/>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show="0">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D097B-3DE9-496E-9350-5E948627665C}"/>
              </a:ext>
            </a:extLst>
          </p:cNvPr>
          <p:cNvSpPr>
            <a:spLocks noGrp="1"/>
          </p:cNvSpPr>
          <p:nvPr>
            <p:ph type="title"/>
          </p:nvPr>
        </p:nvSpPr>
        <p:spPr/>
        <p:txBody>
          <a:bodyPr/>
          <a:lstStyle/>
          <a:p>
            <a:r>
              <a:rPr lang="en-US" dirty="0">
                <a:latin typeface="Old English Text MT" panose="03040902040508030806" pitchFamily="66" charset="0"/>
              </a:rPr>
              <a:t>Introductions</a:t>
            </a:r>
          </a:p>
        </p:txBody>
      </p:sp>
      <p:sp>
        <p:nvSpPr>
          <p:cNvPr id="3" name="Content Placeholder 2">
            <a:extLst>
              <a:ext uri="{FF2B5EF4-FFF2-40B4-BE49-F238E27FC236}">
                <a16:creationId xmlns:a16="http://schemas.microsoft.com/office/drawing/2014/main" id="{1890E952-7E1C-2CE9-E0DF-E6A978F3C05D}"/>
              </a:ext>
            </a:extLst>
          </p:cNvPr>
          <p:cNvSpPr>
            <a:spLocks noGrp="1"/>
          </p:cNvSpPr>
          <p:nvPr>
            <p:ph idx="1"/>
          </p:nvPr>
        </p:nvSpPr>
        <p:spPr>
          <a:xfrm>
            <a:off x="838200" y="1377387"/>
            <a:ext cx="11211046" cy="5115488"/>
          </a:xfrm>
        </p:spPr>
        <p:txBody>
          <a:bodyPr>
            <a:normAutofit/>
          </a:bodyPr>
          <a:lstStyle/>
          <a:p>
            <a:pPr>
              <a:lnSpc>
                <a:spcPct val="200000"/>
              </a:lnSpc>
              <a:spcBef>
                <a:spcPts val="0"/>
              </a:spcBef>
            </a:pPr>
            <a:r>
              <a:rPr lang="en-US" dirty="0">
                <a:latin typeface="Bookman Old Style" panose="02050604050505020204" pitchFamily="18" charset="0"/>
              </a:rPr>
              <a:t>Name</a:t>
            </a:r>
          </a:p>
          <a:p>
            <a:pPr>
              <a:lnSpc>
                <a:spcPct val="200000"/>
              </a:lnSpc>
              <a:spcBef>
                <a:spcPts val="0"/>
              </a:spcBef>
            </a:pPr>
            <a:r>
              <a:rPr lang="en-US" dirty="0">
                <a:latin typeface="Bookman Old Style" panose="02050604050505020204" pitchFamily="18" charset="0"/>
              </a:rPr>
              <a:t>Preferred Pronouns (she/her/hers; he/him/his; they/them/theirs; etc.</a:t>
            </a:r>
          </a:p>
          <a:p>
            <a:pPr>
              <a:lnSpc>
                <a:spcPct val="200000"/>
              </a:lnSpc>
              <a:spcBef>
                <a:spcPts val="0"/>
              </a:spcBef>
            </a:pPr>
            <a:r>
              <a:rPr lang="en-US" dirty="0">
                <a:latin typeface="Bookman Old Style" panose="02050604050505020204" pitchFamily="18" charset="0"/>
              </a:rPr>
              <a:t>Grade</a:t>
            </a:r>
          </a:p>
          <a:p>
            <a:pPr>
              <a:lnSpc>
                <a:spcPct val="200000"/>
              </a:lnSpc>
              <a:spcBef>
                <a:spcPts val="0"/>
              </a:spcBef>
            </a:pPr>
            <a:r>
              <a:rPr lang="en-US" dirty="0">
                <a:latin typeface="Bookman Old Style" panose="02050604050505020204" pitchFamily="18" charset="0"/>
              </a:rPr>
              <a:t>Why you are excited to learn to play DND</a:t>
            </a:r>
          </a:p>
        </p:txBody>
      </p:sp>
    </p:spTree>
    <p:extLst>
      <p:ext uri="{BB962C8B-B14F-4D97-AF65-F5344CB8AC3E}">
        <p14:creationId xmlns:p14="http://schemas.microsoft.com/office/powerpoint/2010/main" val="4259423363"/>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FAAB2-8FE6-F43E-890F-7DD3A878BCD5}"/>
              </a:ext>
            </a:extLst>
          </p:cNvPr>
          <p:cNvSpPr>
            <a:spLocks noGrp="1"/>
          </p:cNvSpPr>
          <p:nvPr>
            <p:ph type="ctrTitle"/>
          </p:nvPr>
        </p:nvSpPr>
        <p:spPr>
          <a:xfrm>
            <a:off x="1524000" y="1122363"/>
            <a:ext cx="9174480" cy="2387600"/>
          </a:xfrm>
        </p:spPr>
        <p:txBody>
          <a:bodyPr/>
          <a:lstStyle/>
          <a:p>
            <a:r>
              <a:rPr lang="en-US" dirty="0">
                <a:latin typeface="Old English Text MT" panose="03040902040508030806" pitchFamily="66" charset="0"/>
              </a:rPr>
              <a:t>Races</a:t>
            </a:r>
          </a:p>
        </p:txBody>
      </p:sp>
      <p:pic>
        <p:nvPicPr>
          <p:cNvPr id="1026" name="Picture 2">
            <a:extLst>
              <a:ext uri="{FF2B5EF4-FFF2-40B4-BE49-F238E27FC236}">
                <a16:creationId xmlns:a16="http://schemas.microsoft.com/office/drawing/2014/main" id="{03DAE891-06BD-601F-8823-D991872320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2625" y="0"/>
            <a:ext cx="2619375" cy="27527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AC9ED6F-498E-62A0-9431-D8E6A89603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933950"/>
            <a:ext cx="3705225" cy="1924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19473"/>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FAAB2-8FE6-F43E-890F-7DD3A878BCD5}"/>
              </a:ext>
            </a:extLst>
          </p:cNvPr>
          <p:cNvSpPr>
            <a:spLocks noGrp="1"/>
          </p:cNvSpPr>
          <p:nvPr>
            <p:ph type="ctrTitle"/>
          </p:nvPr>
        </p:nvSpPr>
        <p:spPr>
          <a:xfrm>
            <a:off x="80211" y="1785208"/>
            <a:ext cx="2768252" cy="3170099"/>
          </a:xfrm>
        </p:spPr>
        <p:txBody>
          <a:bodyPr>
            <a:normAutofit/>
          </a:bodyPr>
          <a:lstStyle/>
          <a:p>
            <a:pPr>
              <a:lnSpc>
                <a:spcPct val="100000"/>
              </a:lnSpc>
            </a:pPr>
            <a:r>
              <a:rPr lang="en-US" sz="4000" dirty="0">
                <a:latin typeface="Bookman Old Style" panose="02050604050505020204" pitchFamily="18" charset="0"/>
              </a:rPr>
              <a:t>“Race” versus “Species” versus “Ancestry”</a:t>
            </a:r>
            <a:endParaRPr lang="en-US" sz="4400" dirty="0">
              <a:latin typeface="Bookman Old Style" panose="02050604050505020204" pitchFamily="18" charset="0"/>
            </a:endParaRPr>
          </a:p>
        </p:txBody>
      </p:sp>
      <p:pic>
        <p:nvPicPr>
          <p:cNvPr id="19460" name="Picture 4">
            <a:extLst>
              <a:ext uri="{FF2B5EF4-FFF2-40B4-BE49-F238E27FC236}">
                <a16:creationId xmlns:a16="http://schemas.microsoft.com/office/drawing/2014/main" id="{346E47FD-9154-359C-F481-A196842CD13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2694"/>
          <a:stretch/>
        </p:blipFill>
        <p:spPr bwMode="auto">
          <a:xfrm>
            <a:off x="2530534" y="546966"/>
            <a:ext cx="7130932" cy="57640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E2AC376-D5D4-F37D-8CBA-BE55B4713016}"/>
              </a:ext>
            </a:extLst>
          </p:cNvPr>
          <p:cNvSpPr txBox="1"/>
          <p:nvPr/>
        </p:nvSpPr>
        <p:spPr>
          <a:xfrm>
            <a:off x="9113894" y="1785208"/>
            <a:ext cx="2997896" cy="3170099"/>
          </a:xfrm>
          <a:prstGeom prst="rect">
            <a:avLst/>
          </a:prstGeom>
          <a:noFill/>
        </p:spPr>
        <p:txBody>
          <a:bodyPr wrap="square">
            <a:spAutoFit/>
          </a:bodyPr>
          <a:lstStyle/>
          <a:p>
            <a:pPr algn="ctr"/>
            <a:r>
              <a:rPr lang="en-US" sz="4000" dirty="0">
                <a:latin typeface="Bookman Old Style" panose="02050604050505020204" pitchFamily="18" charset="0"/>
              </a:rPr>
              <a:t>“Subrace” versus “Culture” versus “Heritage”</a:t>
            </a:r>
            <a:endParaRPr lang="en-US" sz="4000" dirty="0"/>
          </a:p>
        </p:txBody>
      </p:sp>
    </p:spTree>
    <p:extLst>
      <p:ext uri="{BB962C8B-B14F-4D97-AF65-F5344CB8AC3E}">
        <p14:creationId xmlns:p14="http://schemas.microsoft.com/office/powerpoint/2010/main" val="2133292370"/>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D097B-3DE9-496E-9350-5E948627665C}"/>
              </a:ext>
            </a:extLst>
          </p:cNvPr>
          <p:cNvSpPr>
            <a:spLocks noGrp="1"/>
          </p:cNvSpPr>
          <p:nvPr>
            <p:ph type="title"/>
          </p:nvPr>
        </p:nvSpPr>
        <p:spPr/>
        <p:txBody>
          <a:bodyPr/>
          <a:lstStyle/>
          <a:p>
            <a:r>
              <a:rPr lang="en-US" dirty="0">
                <a:latin typeface="Old English Text MT" panose="03040902040508030806" pitchFamily="66" charset="0"/>
              </a:rPr>
              <a:t>There are 9 Races</a:t>
            </a:r>
          </a:p>
        </p:txBody>
      </p:sp>
      <p:sp>
        <p:nvSpPr>
          <p:cNvPr id="3" name="Content Placeholder 2">
            <a:extLst>
              <a:ext uri="{FF2B5EF4-FFF2-40B4-BE49-F238E27FC236}">
                <a16:creationId xmlns:a16="http://schemas.microsoft.com/office/drawing/2014/main" id="{1890E952-7E1C-2CE9-E0DF-E6A978F3C05D}"/>
              </a:ext>
            </a:extLst>
          </p:cNvPr>
          <p:cNvSpPr>
            <a:spLocks noGrp="1"/>
          </p:cNvSpPr>
          <p:nvPr>
            <p:ph idx="1"/>
          </p:nvPr>
        </p:nvSpPr>
        <p:spPr>
          <a:xfrm>
            <a:off x="838200" y="1825625"/>
            <a:ext cx="5257800" cy="4351338"/>
          </a:xfrm>
        </p:spPr>
        <p:txBody>
          <a:bodyPr>
            <a:normAutofit fontScale="92500" lnSpcReduction="20000"/>
          </a:bodyPr>
          <a:lstStyle/>
          <a:p>
            <a:pPr>
              <a:lnSpc>
                <a:spcPct val="200000"/>
              </a:lnSpc>
              <a:spcBef>
                <a:spcPts val="0"/>
              </a:spcBef>
            </a:pPr>
            <a:r>
              <a:rPr lang="en-US" dirty="0">
                <a:latin typeface="Bookman Old Style" panose="02050604050505020204" pitchFamily="18" charset="0"/>
              </a:rPr>
              <a:t>Dwarf</a:t>
            </a:r>
          </a:p>
          <a:p>
            <a:pPr>
              <a:lnSpc>
                <a:spcPct val="200000"/>
              </a:lnSpc>
              <a:spcBef>
                <a:spcPts val="0"/>
              </a:spcBef>
            </a:pPr>
            <a:r>
              <a:rPr lang="en-US" dirty="0">
                <a:latin typeface="Bookman Old Style" panose="02050604050505020204" pitchFamily="18" charset="0"/>
              </a:rPr>
              <a:t>Elf</a:t>
            </a:r>
          </a:p>
          <a:p>
            <a:pPr>
              <a:lnSpc>
                <a:spcPct val="200000"/>
              </a:lnSpc>
              <a:spcBef>
                <a:spcPts val="0"/>
              </a:spcBef>
            </a:pPr>
            <a:r>
              <a:rPr lang="en-US" dirty="0">
                <a:latin typeface="Bookman Old Style" panose="02050604050505020204" pitchFamily="18" charset="0"/>
              </a:rPr>
              <a:t>Halfling</a:t>
            </a:r>
          </a:p>
          <a:p>
            <a:pPr>
              <a:lnSpc>
                <a:spcPct val="200000"/>
              </a:lnSpc>
              <a:spcBef>
                <a:spcPts val="0"/>
              </a:spcBef>
            </a:pPr>
            <a:r>
              <a:rPr lang="en-US" dirty="0">
                <a:latin typeface="Bookman Old Style" panose="02050604050505020204" pitchFamily="18" charset="0"/>
              </a:rPr>
              <a:t>Human</a:t>
            </a:r>
          </a:p>
          <a:p>
            <a:pPr>
              <a:lnSpc>
                <a:spcPct val="200000"/>
              </a:lnSpc>
              <a:spcBef>
                <a:spcPts val="0"/>
              </a:spcBef>
            </a:pPr>
            <a:r>
              <a:rPr lang="en-US" dirty="0">
                <a:latin typeface="Bookman Old Style" panose="02050604050505020204" pitchFamily="18" charset="0"/>
              </a:rPr>
              <a:t>Dragonborn</a:t>
            </a:r>
          </a:p>
          <a:p>
            <a:pPr>
              <a:lnSpc>
                <a:spcPct val="200000"/>
              </a:lnSpc>
              <a:spcBef>
                <a:spcPts val="0"/>
              </a:spcBef>
            </a:pPr>
            <a:r>
              <a:rPr lang="en-US" dirty="0">
                <a:latin typeface="Bookman Old Style" panose="02050604050505020204" pitchFamily="18" charset="0"/>
              </a:rPr>
              <a:t>Gnome</a:t>
            </a:r>
          </a:p>
        </p:txBody>
      </p:sp>
      <p:sp>
        <p:nvSpPr>
          <p:cNvPr id="4" name="Content Placeholder 2">
            <a:extLst>
              <a:ext uri="{FF2B5EF4-FFF2-40B4-BE49-F238E27FC236}">
                <a16:creationId xmlns:a16="http://schemas.microsoft.com/office/drawing/2014/main" id="{310E32E1-B380-78E5-ACEC-397A9C1F3D24}"/>
              </a:ext>
            </a:extLst>
          </p:cNvPr>
          <p:cNvSpPr txBox="1">
            <a:spLocks/>
          </p:cNvSpPr>
          <p:nvPr/>
        </p:nvSpPr>
        <p:spPr>
          <a:xfrm>
            <a:off x="3789802" y="1825625"/>
            <a:ext cx="302963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spcBef>
                <a:spcPts val="0"/>
              </a:spcBef>
            </a:pPr>
            <a:r>
              <a:rPr lang="en-US" dirty="0">
                <a:latin typeface="Bookman Old Style" panose="02050604050505020204" pitchFamily="18" charset="0"/>
              </a:rPr>
              <a:t>Half-elf</a:t>
            </a:r>
          </a:p>
          <a:p>
            <a:pPr>
              <a:lnSpc>
                <a:spcPct val="200000"/>
              </a:lnSpc>
              <a:spcBef>
                <a:spcPts val="0"/>
              </a:spcBef>
            </a:pPr>
            <a:r>
              <a:rPr lang="en-US" dirty="0">
                <a:latin typeface="Bookman Old Style" panose="02050604050505020204" pitchFamily="18" charset="0"/>
              </a:rPr>
              <a:t>Half-orc</a:t>
            </a:r>
          </a:p>
          <a:p>
            <a:pPr>
              <a:lnSpc>
                <a:spcPct val="200000"/>
              </a:lnSpc>
              <a:spcBef>
                <a:spcPts val="0"/>
              </a:spcBef>
            </a:pPr>
            <a:r>
              <a:rPr lang="en-US" dirty="0">
                <a:latin typeface="Bookman Old Style" panose="02050604050505020204" pitchFamily="18" charset="0"/>
              </a:rPr>
              <a:t>Tiefling</a:t>
            </a:r>
          </a:p>
        </p:txBody>
      </p:sp>
      <p:pic>
        <p:nvPicPr>
          <p:cNvPr id="20482" name="Picture 2">
            <a:extLst>
              <a:ext uri="{FF2B5EF4-FFF2-40B4-BE49-F238E27FC236}">
                <a16:creationId xmlns:a16="http://schemas.microsoft.com/office/drawing/2014/main" id="{32A64AB6-7ACC-CC31-DB6E-B5C7A48288FC}"/>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5163" t="12786" r="9249" b="20731"/>
          <a:stretch/>
        </p:blipFill>
        <p:spPr bwMode="auto">
          <a:xfrm>
            <a:off x="6283890" y="706191"/>
            <a:ext cx="5257800" cy="5445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1460812"/>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76304-8F2B-3185-136F-D3A59B0E5F58}"/>
              </a:ext>
            </a:extLst>
          </p:cNvPr>
          <p:cNvSpPr>
            <a:spLocks noGrp="1"/>
          </p:cNvSpPr>
          <p:nvPr>
            <p:ph type="title"/>
          </p:nvPr>
        </p:nvSpPr>
        <p:spPr>
          <a:xfrm>
            <a:off x="838200" y="1"/>
            <a:ext cx="10515600" cy="891540"/>
          </a:xfrm>
        </p:spPr>
        <p:txBody>
          <a:bodyPr/>
          <a:lstStyle/>
          <a:p>
            <a:pPr algn="ctr"/>
            <a:r>
              <a:rPr lang="en-US" dirty="0">
                <a:latin typeface="Algerian" panose="04020705040A02060702" pitchFamily="82" charset="0"/>
              </a:rPr>
              <a:t>Dwarf</a:t>
            </a:r>
          </a:p>
        </p:txBody>
      </p:sp>
      <p:sp>
        <p:nvSpPr>
          <p:cNvPr id="3" name="Content Placeholder 2">
            <a:extLst>
              <a:ext uri="{FF2B5EF4-FFF2-40B4-BE49-F238E27FC236}">
                <a16:creationId xmlns:a16="http://schemas.microsoft.com/office/drawing/2014/main" id="{B40208AB-966E-E5BC-C226-EF7251CEEB03}"/>
              </a:ext>
            </a:extLst>
          </p:cNvPr>
          <p:cNvSpPr>
            <a:spLocks noGrp="1"/>
          </p:cNvSpPr>
          <p:nvPr>
            <p:ph idx="1"/>
          </p:nvPr>
        </p:nvSpPr>
        <p:spPr>
          <a:xfrm>
            <a:off x="107763" y="4221478"/>
            <a:ext cx="4464237" cy="2636521"/>
          </a:xfrm>
        </p:spPr>
        <p:txBody>
          <a:bodyPr/>
          <a:lstStyle/>
          <a:p>
            <a:pPr marL="0" indent="0">
              <a:buNone/>
            </a:pPr>
            <a:r>
              <a:rPr lang="en-US" u="sng" dirty="0">
                <a:latin typeface="Bookman Old Style" panose="02050604050505020204" pitchFamily="18" charset="0"/>
              </a:rPr>
              <a:t>Hill Dwarf</a:t>
            </a:r>
          </a:p>
          <a:p>
            <a:r>
              <a:rPr lang="en-US" dirty="0">
                <a:latin typeface="Bookman Old Style" panose="02050604050505020204" pitchFamily="18" charset="0"/>
              </a:rPr>
              <a:t>“Gold Dwarves”</a:t>
            </a:r>
          </a:p>
          <a:p>
            <a:r>
              <a:rPr lang="en-US" dirty="0">
                <a:latin typeface="Bookman Old Style" panose="02050604050505020204" pitchFamily="18" charset="0"/>
              </a:rPr>
              <a:t>Boost to health</a:t>
            </a:r>
          </a:p>
          <a:p>
            <a:r>
              <a:rPr lang="en-US" dirty="0">
                <a:latin typeface="Bookman Old Style" panose="02050604050505020204" pitchFamily="18" charset="0"/>
              </a:rPr>
              <a:t>Associated with Wisdom</a:t>
            </a:r>
          </a:p>
        </p:txBody>
      </p:sp>
      <p:pic>
        <p:nvPicPr>
          <p:cNvPr id="21506" name="Picture 2">
            <a:extLst>
              <a:ext uri="{FF2B5EF4-FFF2-40B4-BE49-F238E27FC236}">
                <a16:creationId xmlns:a16="http://schemas.microsoft.com/office/drawing/2014/main" id="{013CDA78-550C-4898-DAAA-BA2A4C452C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38578" y="230314"/>
            <a:ext cx="2831502" cy="3610165"/>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79940B32-8EE3-7730-B5E3-3719ACC78A5A}"/>
              </a:ext>
            </a:extLst>
          </p:cNvPr>
          <p:cNvSpPr txBox="1">
            <a:spLocks/>
          </p:cNvSpPr>
          <p:nvPr/>
        </p:nvSpPr>
        <p:spPr>
          <a:xfrm>
            <a:off x="7620001" y="4221477"/>
            <a:ext cx="4572000" cy="263652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u="sng" dirty="0">
                <a:latin typeface="Bookman Old Style" panose="02050604050505020204" pitchFamily="18" charset="0"/>
              </a:rPr>
              <a:t>Mountain Dwarf</a:t>
            </a:r>
          </a:p>
          <a:p>
            <a:r>
              <a:rPr lang="en-US" dirty="0">
                <a:latin typeface="Bookman Old Style" panose="02050604050505020204" pitchFamily="18" charset="0"/>
              </a:rPr>
              <a:t>“Shield Dwarves”</a:t>
            </a:r>
          </a:p>
          <a:p>
            <a:r>
              <a:rPr lang="en-US" dirty="0">
                <a:latin typeface="Bookman Old Style" panose="02050604050505020204" pitchFamily="18" charset="0"/>
              </a:rPr>
              <a:t>Can use most types of armor</a:t>
            </a:r>
          </a:p>
          <a:p>
            <a:r>
              <a:rPr lang="en-US" dirty="0">
                <a:latin typeface="Bookman Old Style" panose="02050604050505020204" pitchFamily="18" charset="0"/>
              </a:rPr>
              <a:t>Associated with Strength</a:t>
            </a:r>
          </a:p>
          <a:p>
            <a:endParaRPr lang="en-US" dirty="0">
              <a:latin typeface="Bookman Old Style" panose="02050604050505020204" pitchFamily="18" charset="0"/>
            </a:endParaRPr>
          </a:p>
        </p:txBody>
      </p:sp>
      <p:sp>
        <p:nvSpPr>
          <p:cNvPr id="6" name="Content Placeholder 2">
            <a:extLst>
              <a:ext uri="{FF2B5EF4-FFF2-40B4-BE49-F238E27FC236}">
                <a16:creationId xmlns:a16="http://schemas.microsoft.com/office/drawing/2014/main" id="{761BD017-054C-2C23-604D-98F36EBC082D}"/>
              </a:ext>
            </a:extLst>
          </p:cNvPr>
          <p:cNvSpPr txBox="1">
            <a:spLocks/>
          </p:cNvSpPr>
          <p:nvPr/>
        </p:nvSpPr>
        <p:spPr>
          <a:xfrm>
            <a:off x="838201" y="755983"/>
            <a:ext cx="10515600" cy="3390901"/>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Bookman Old Style" panose="02050604050505020204" pitchFamily="18" charset="0"/>
              </a:rPr>
              <a:t>Languages: Common, </a:t>
            </a:r>
            <a:r>
              <a:rPr lang="en-US" dirty="0" err="1">
                <a:latin typeface="Bookman Old Style" panose="02050604050505020204" pitchFamily="18" charset="0"/>
              </a:rPr>
              <a:t>Dwarvish</a:t>
            </a:r>
            <a:endParaRPr lang="en-US" dirty="0">
              <a:latin typeface="Bookman Old Style" panose="02050604050505020204" pitchFamily="18" charset="0"/>
            </a:endParaRPr>
          </a:p>
          <a:p>
            <a:r>
              <a:rPr lang="en-US" dirty="0">
                <a:latin typeface="Bookman Old Style" panose="02050604050505020204" pitchFamily="18" charset="0"/>
              </a:rPr>
              <a:t>Lifespan: 350 years (“young” until 50)</a:t>
            </a:r>
          </a:p>
          <a:p>
            <a:r>
              <a:rPr lang="en-US" dirty="0">
                <a:latin typeface="Bookman Old Style" panose="02050604050505020204" pitchFamily="18" charset="0"/>
              </a:rPr>
              <a:t>60ft Darkvision</a:t>
            </a:r>
          </a:p>
          <a:p>
            <a:r>
              <a:rPr lang="en-US" dirty="0">
                <a:latin typeface="Bookman Old Style" panose="02050604050505020204" pitchFamily="18" charset="0"/>
              </a:rPr>
              <a:t>Slower than most races</a:t>
            </a:r>
          </a:p>
          <a:p>
            <a:r>
              <a:rPr lang="en-US" dirty="0">
                <a:latin typeface="Bookman Old Style" panose="02050604050505020204" pitchFamily="18" charset="0"/>
              </a:rPr>
              <a:t>Resistant to poisons</a:t>
            </a:r>
          </a:p>
          <a:p>
            <a:r>
              <a:rPr lang="en-US" dirty="0">
                <a:latin typeface="Bookman Old Style" panose="02050604050505020204" pitchFamily="18" charset="0"/>
              </a:rPr>
              <a:t>Natural ability to wield axes and hammers </a:t>
            </a:r>
          </a:p>
          <a:p>
            <a:r>
              <a:rPr lang="en-US" dirty="0">
                <a:latin typeface="Bookman Old Style" panose="02050604050505020204" pitchFamily="18" charset="0"/>
              </a:rPr>
              <a:t>Smith’s Tools, Brewer’s Supplies, or Mason’s Tools</a:t>
            </a:r>
          </a:p>
          <a:p>
            <a:r>
              <a:rPr lang="en-US" dirty="0">
                <a:latin typeface="Bookman Old Style" panose="02050604050505020204" pitchFamily="18" charset="0"/>
              </a:rPr>
              <a:t>Appreciative of Stonework</a:t>
            </a:r>
          </a:p>
          <a:p>
            <a:endParaRPr lang="en-US" dirty="0">
              <a:latin typeface="Bookman Old Style" panose="02050604050505020204" pitchFamily="18" charset="0"/>
            </a:endParaRPr>
          </a:p>
        </p:txBody>
      </p:sp>
      <p:pic>
        <p:nvPicPr>
          <p:cNvPr id="21508" name="Picture 4" descr="The 'Hobbit' Dwarves Actors">
            <a:extLst>
              <a:ext uri="{FF2B5EF4-FFF2-40B4-BE49-F238E27FC236}">
                <a16:creationId xmlns:a16="http://schemas.microsoft.com/office/drawing/2014/main" id="{598CC130-F8FC-F5AF-0E62-2B8F3DD91F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2712" y="4114800"/>
            <a:ext cx="3521652" cy="2638563"/>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Zoltan Chivay | Witcher Wiki | Fandom">
            <a:extLst>
              <a:ext uri="{FF2B5EF4-FFF2-40B4-BE49-F238E27FC236}">
                <a16:creationId xmlns:a16="http://schemas.microsoft.com/office/drawing/2014/main" id="{1141F34A-ACD8-5A1F-66BA-E7D546B49C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84756" y="-147229"/>
            <a:ext cx="2715491" cy="3018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3116720"/>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76304-8F2B-3185-136F-D3A59B0E5F58}"/>
              </a:ext>
            </a:extLst>
          </p:cNvPr>
          <p:cNvSpPr>
            <a:spLocks noGrp="1"/>
          </p:cNvSpPr>
          <p:nvPr>
            <p:ph type="title"/>
          </p:nvPr>
        </p:nvSpPr>
        <p:spPr>
          <a:xfrm>
            <a:off x="838200" y="1"/>
            <a:ext cx="10515600" cy="891540"/>
          </a:xfrm>
        </p:spPr>
        <p:txBody>
          <a:bodyPr/>
          <a:lstStyle/>
          <a:p>
            <a:pPr algn="ctr"/>
            <a:r>
              <a:rPr lang="en-US" dirty="0">
                <a:latin typeface="Algerian" panose="04020705040A02060702" pitchFamily="82" charset="0"/>
              </a:rPr>
              <a:t>Dragonborn</a:t>
            </a:r>
          </a:p>
        </p:txBody>
      </p:sp>
      <p:sp>
        <p:nvSpPr>
          <p:cNvPr id="6" name="Content Placeholder 2">
            <a:extLst>
              <a:ext uri="{FF2B5EF4-FFF2-40B4-BE49-F238E27FC236}">
                <a16:creationId xmlns:a16="http://schemas.microsoft.com/office/drawing/2014/main" id="{761BD017-054C-2C23-604D-98F36EBC082D}"/>
              </a:ext>
            </a:extLst>
          </p:cNvPr>
          <p:cNvSpPr txBox="1">
            <a:spLocks/>
          </p:cNvSpPr>
          <p:nvPr/>
        </p:nvSpPr>
        <p:spPr>
          <a:xfrm>
            <a:off x="838201" y="755983"/>
            <a:ext cx="10515600" cy="33909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Bookman Old Style" panose="02050604050505020204" pitchFamily="18" charset="0"/>
              </a:rPr>
              <a:t>Languages: Common, Draconic</a:t>
            </a:r>
          </a:p>
          <a:p>
            <a:r>
              <a:rPr lang="en-US" dirty="0">
                <a:latin typeface="Bookman Old Style" panose="02050604050505020204" pitchFamily="18" charset="0"/>
              </a:rPr>
              <a:t>Lifespan: 80 years (adulthood at 15)</a:t>
            </a:r>
          </a:p>
          <a:p>
            <a:r>
              <a:rPr lang="en-US" dirty="0">
                <a:latin typeface="Bookman Old Style" panose="02050604050505020204" pitchFamily="18" charset="0"/>
              </a:rPr>
              <a:t>Ancestor of a specific type of dragon</a:t>
            </a:r>
          </a:p>
          <a:p>
            <a:pPr lvl="1"/>
            <a:r>
              <a:rPr lang="en-US" dirty="0">
                <a:latin typeface="Bookman Old Style" panose="02050604050505020204" pitchFamily="18" charset="0"/>
              </a:rPr>
              <a:t>Color</a:t>
            </a:r>
          </a:p>
          <a:p>
            <a:pPr lvl="1"/>
            <a:r>
              <a:rPr lang="en-US" dirty="0">
                <a:latin typeface="Bookman Old Style" panose="02050604050505020204" pitchFamily="18" charset="0"/>
              </a:rPr>
              <a:t>Breath Weapon</a:t>
            </a:r>
          </a:p>
          <a:p>
            <a:pPr lvl="1"/>
            <a:r>
              <a:rPr lang="en-US" dirty="0">
                <a:latin typeface="Bookman Old Style" panose="02050604050505020204" pitchFamily="18" charset="0"/>
              </a:rPr>
              <a:t>Elemental Resistance</a:t>
            </a:r>
          </a:p>
          <a:p>
            <a:r>
              <a:rPr lang="en-US" dirty="0">
                <a:latin typeface="Bookman Old Style" panose="02050604050505020204" pitchFamily="18" charset="0"/>
              </a:rPr>
              <a:t>No wings “or tail”</a:t>
            </a:r>
          </a:p>
        </p:txBody>
      </p:sp>
      <p:pic>
        <p:nvPicPr>
          <p:cNvPr id="22530" name="Picture 2">
            <a:extLst>
              <a:ext uri="{FF2B5EF4-FFF2-40B4-BE49-F238E27FC236}">
                <a16:creationId xmlns:a16="http://schemas.microsoft.com/office/drawing/2014/main" id="{D960AAB4-F54D-BC21-3DD9-69D12EB0CF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556"/>
          <a:stretch/>
        </p:blipFill>
        <p:spPr bwMode="auto">
          <a:xfrm flipH="1">
            <a:off x="9619535" y="0"/>
            <a:ext cx="2319555" cy="4111701"/>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a:extLst>
              <a:ext uri="{FF2B5EF4-FFF2-40B4-BE49-F238E27FC236}">
                <a16:creationId xmlns:a16="http://schemas.microsoft.com/office/drawing/2014/main" id="{A3B5C997-3D51-F7BB-91DC-3B198E3C0E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135514" y="3583692"/>
            <a:ext cx="1778890" cy="327430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E9DD76F-FF02-45D9-0D7A-D993252B60D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003" b="98998" l="585" r="96784">
                        <a14:foregroundMark x1="45322" y1="13689" x2="45322" y2="16861"/>
                        <a14:foregroundMark x1="45322" y1="17195" x2="43275" y2="19032"/>
                      </a14:backgroundRemoval>
                    </a14:imgEffect>
                  </a14:imgLayer>
                </a14:imgProps>
              </a:ext>
            </a:extLst>
          </a:blip>
          <a:stretch>
            <a:fillRect/>
          </a:stretch>
        </p:blipFill>
        <p:spPr>
          <a:xfrm flipH="1">
            <a:off x="1053884" y="3875526"/>
            <a:ext cx="1702849" cy="2982473"/>
          </a:xfrm>
          <a:prstGeom prst="rect">
            <a:avLst/>
          </a:prstGeom>
        </p:spPr>
      </p:pic>
      <p:pic>
        <p:nvPicPr>
          <p:cNvPr id="11" name="Picture 10">
            <a:extLst>
              <a:ext uri="{FF2B5EF4-FFF2-40B4-BE49-F238E27FC236}">
                <a16:creationId xmlns:a16="http://schemas.microsoft.com/office/drawing/2014/main" id="{7487CA07-C8A5-97BE-5E94-97287D1A308D}"/>
              </a:ext>
            </a:extLst>
          </p:cNvPr>
          <p:cNvPicPr>
            <a:picLocks noChangeAspect="1"/>
          </p:cNvPicPr>
          <p:nvPr/>
        </p:nvPicPr>
        <p:blipFill rotWithShape="1">
          <a:blip r:embed="rId8"/>
          <a:srcRect t="8912" r="48704"/>
          <a:stretch/>
        </p:blipFill>
        <p:spPr>
          <a:xfrm>
            <a:off x="5130979" y="2451433"/>
            <a:ext cx="3327814" cy="4278889"/>
          </a:xfrm>
          <a:prstGeom prst="rect">
            <a:avLst/>
          </a:prstGeom>
        </p:spPr>
      </p:pic>
      <p:pic>
        <p:nvPicPr>
          <p:cNvPr id="22540" name="Picture 12">
            <a:extLst>
              <a:ext uri="{FF2B5EF4-FFF2-40B4-BE49-F238E27FC236}">
                <a16:creationId xmlns:a16="http://schemas.microsoft.com/office/drawing/2014/main" id="{A761A358-3429-3F54-DF1D-706FFD58DAD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7988967" y="199090"/>
            <a:ext cx="1457399" cy="2252343"/>
          </a:xfrm>
          <a:prstGeom prst="rect">
            <a:avLst/>
          </a:prstGeom>
          <a:noFill/>
          <a:extLst>
            <a:ext uri="{909E8E84-426E-40DD-AFC4-6F175D3DCCD1}">
              <a14:hiddenFill xmlns:a14="http://schemas.microsoft.com/office/drawing/2010/main">
                <a:solidFill>
                  <a:srgbClr val="FFFFFF"/>
                </a:solidFill>
              </a14:hiddenFill>
            </a:ext>
          </a:extLst>
        </p:spPr>
      </p:pic>
      <p:pic>
        <p:nvPicPr>
          <p:cNvPr id="22542" name="Picture 14">
            <a:extLst>
              <a:ext uri="{FF2B5EF4-FFF2-40B4-BE49-F238E27FC236}">
                <a16:creationId xmlns:a16="http://schemas.microsoft.com/office/drawing/2014/main" id="{B53CD37C-5E33-9E69-D4A8-49E5937371A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75368" y="4486130"/>
            <a:ext cx="3355379" cy="2244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3343298"/>
      </p:ext>
    </p:extLst>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76304-8F2B-3185-136F-D3A59B0E5F58}"/>
              </a:ext>
            </a:extLst>
          </p:cNvPr>
          <p:cNvSpPr>
            <a:spLocks noGrp="1"/>
          </p:cNvSpPr>
          <p:nvPr>
            <p:ph type="title"/>
          </p:nvPr>
        </p:nvSpPr>
        <p:spPr>
          <a:xfrm>
            <a:off x="838200" y="1"/>
            <a:ext cx="10515600" cy="891540"/>
          </a:xfrm>
        </p:spPr>
        <p:txBody>
          <a:bodyPr/>
          <a:lstStyle/>
          <a:p>
            <a:pPr algn="ctr"/>
            <a:r>
              <a:rPr lang="en-US" dirty="0">
                <a:latin typeface="Algerian" panose="04020705040A02060702" pitchFamily="82" charset="0"/>
              </a:rPr>
              <a:t>Elf</a:t>
            </a:r>
          </a:p>
        </p:txBody>
      </p:sp>
      <p:sp>
        <p:nvSpPr>
          <p:cNvPr id="3" name="Content Placeholder 2">
            <a:extLst>
              <a:ext uri="{FF2B5EF4-FFF2-40B4-BE49-F238E27FC236}">
                <a16:creationId xmlns:a16="http://schemas.microsoft.com/office/drawing/2014/main" id="{B40208AB-966E-E5BC-C226-EF7251CEEB03}"/>
              </a:ext>
            </a:extLst>
          </p:cNvPr>
          <p:cNvSpPr>
            <a:spLocks noGrp="1"/>
          </p:cNvSpPr>
          <p:nvPr>
            <p:ph idx="1"/>
          </p:nvPr>
        </p:nvSpPr>
        <p:spPr>
          <a:xfrm>
            <a:off x="107763" y="3841168"/>
            <a:ext cx="4464237" cy="3016832"/>
          </a:xfrm>
        </p:spPr>
        <p:txBody>
          <a:bodyPr>
            <a:normAutofit fontScale="92500" lnSpcReduction="20000"/>
          </a:bodyPr>
          <a:lstStyle/>
          <a:p>
            <a:pPr marL="0" indent="0">
              <a:buNone/>
            </a:pPr>
            <a:r>
              <a:rPr lang="en-US" u="sng" dirty="0">
                <a:latin typeface="Bookman Old Style" panose="02050604050505020204" pitchFamily="18" charset="0"/>
              </a:rPr>
              <a:t>High Elf</a:t>
            </a:r>
          </a:p>
          <a:p>
            <a:r>
              <a:rPr lang="en-US" dirty="0">
                <a:latin typeface="Bookman Old Style" panose="02050604050505020204" pitchFamily="18" charset="0"/>
              </a:rPr>
              <a:t>“Sun” and “Moon” Elves</a:t>
            </a:r>
          </a:p>
          <a:p>
            <a:r>
              <a:rPr lang="en-US" dirty="0">
                <a:latin typeface="Bookman Old Style" panose="02050604050505020204" pitchFamily="18" charset="0"/>
              </a:rPr>
              <a:t>Long/short swords, long/short bows</a:t>
            </a:r>
          </a:p>
          <a:p>
            <a:r>
              <a:rPr lang="en-US" dirty="0">
                <a:latin typeface="Bookman Old Style" panose="02050604050505020204" pitchFamily="18" charset="0"/>
              </a:rPr>
              <a:t>Extra spell</a:t>
            </a:r>
          </a:p>
          <a:p>
            <a:r>
              <a:rPr lang="en-US" dirty="0">
                <a:latin typeface="Bookman Old Style" panose="02050604050505020204" pitchFamily="18" charset="0"/>
              </a:rPr>
              <a:t>Extra language of choice</a:t>
            </a:r>
          </a:p>
          <a:p>
            <a:r>
              <a:rPr lang="en-US" dirty="0">
                <a:latin typeface="Bookman Old Style" panose="02050604050505020204" pitchFamily="18" charset="0"/>
              </a:rPr>
              <a:t>Associated with Knowledge</a:t>
            </a:r>
          </a:p>
        </p:txBody>
      </p:sp>
      <p:sp>
        <p:nvSpPr>
          <p:cNvPr id="5" name="Content Placeholder 2">
            <a:extLst>
              <a:ext uri="{FF2B5EF4-FFF2-40B4-BE49-F238E27FC236}">
                <a16:creationId xmlns:a16="http://schemas.microsoft.com/office/drawing/2014/main" id="{79940B32-8EE3-7730-B5E3-3719ACC78A5A}"/>
              </a:ext>
            </a:extLst>
          </p:cNvPr>
          <p:cNvSpPr txBox="1">
            <a:spLocks/>
          </p:cNvSpPr>
          <p:nvPr/>
        </p:nvSpPr>
        <p:spPr>
          <a:xfrm>
            <a:off x="7620001" y="3841167"/>
            <a:ext cx="4572000" cy="3016832"/>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u="sng" dirty="0">
                <a:latin typeface="Bookman Old Style" panose="02050604050505020204" pitchFamily="18" charset="0"/>
              </a:rPr>
              <a:t>Dark Elf (</a:t>
            </a:r>
            <a:r>
              <a:rPr lang="en-US" u="sng" dirty="0" err="1">
                <a:latin typeface="Bookman Old Style" panose="02050604050505020204" pitchFamily="18" charset="0"/>
              </a:rPr>
              <a:t>Drow</a:t>
            </a:r>
            <a:r>
              <a:rPr lang="en-US" u="sng" dirty="0">
                <a:latin typeface="Bookman Old Style" panose="02050604050505020204" pitchFamily="18" charset="0"/>
              </a:rPr>
              <a:t>)</a:t>
            </a:r>
          </a:p>
          <a:p>
            <a:r>
              <a:rPr lang="en-US" dirty="0">
                <a:latin typeface="Bookman Old Style" panose="02050604050505020204" pitchFamily="18" charset="0"/>
              </a:rPr>
              <a:t>Superior Darkvision (120ft)</a:t>
            </a:r>
          </a:p>
          <a:p>
            <a:r>
              <a:rPr lang="en-US" dirty="0">
                <a:latin typeface="Bookman Old Style" panose="02050604050505020204" pitchFamily="18" charset="0"/>
              </a:rPr>
              <a:t>Sunlight Sensitivity</a:t>
            </a:r>
          </a:p>
          <a:p>
            <a:r>
              <a:rPr lang="en-US" dirty="0">
                <a:latin typeface="Bookman Old Style" panose="02050604050505020204" pitchFamily="18" charset="0"/>
              </a:rPr>
              <a:t>Natural Magic (3 specific spells)</a:t>
            </a:r>
          </a:p>
          <a:p>
            <a:r>
              <a:rPr lang="en-US" dirty="0">
                <a:latin typeface="Bookman Old Style" panose="02050604050505020204" pitchFamily="18" charset="0"/>
              </a:rPr>
              <a:t>Rapiers, </a:t>
            </a:r>
            <a:r>
              <a:rPr lang="en-US" dirty="0" err="1">
                <a:latin typeface="Bookman Old Style" panose="02050604050505020204" pitchFamily="18" charset="0"/>
              </a:rPr>
              <a:t>shortswords</a:t>
            </a:r>
            <a:r>
              <a:rPr lang="en-US" dirty="0">
                <a:latin typeface="Bookman Old Style" panose="02050604050505020204" pitchFamily="18" charset="0"/>
              </a:rPr>
              <a:t>, hand crossbows</a:t>
            </a:r>
          </a:p>
          <a:p>
            <a:r>
              <a:rPr lang="en-US" dirty="0">
                <a:latin typeface="Bookman Old Style" panose="02050604050505020204" pitchFamily="18" charset="0"/>
              </a:rPr>
              <a:t>Associated with Charisma</a:t>
            </a:r>
          </a:p>
          <a:p>
            <a:endParaRPr lang="en-US" dirty="0">
              <a:latin typeface="Bookman Old Style" panose="02050604050505020204" pitchFamily="18" charset="0"/>
            </a:endParaRPr>
          </a:p>
        </p:txBody>
      </p:sp>
      <p:sp>
        <p:nvSpPr>
          <p:cNvPr id="6" name="Content Placeholder 2">
            <a:extLst>
              <a:ext uri="{FF2B5EF4-FFF2-40B4-BE49-F238E27FC236}">
                <a16:creationId xmlns:a16="http://schemas.microsoft.com/office/drawing/2014/main" id="{761BD017-054C-2C23-604D-98F36EBC082D}"/>
              </a:ext>
            </a:extLst>
          </p:cNvPr>
          <p:cNvSpPr txBox="1">
            <a:spLocks/>
          </p:cNvSpPr>
          <p:nvPr/>
        </p:nvSpPr>
        <p:spPr>
          <a:xfrm>
            <a:off x="838201" y="723899"/>
            <a:ext cx="10515600" cy="33909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Bookman Old Style" panose="02050604050505020204" pitchFamily="18" charset="0"/>
              </a:rPr>
              <a:t>Languages: Common, Elvish</a:t>
            </a:r>
          </a:p>
          <a:p>
            <a:r>
              <a:rPr lang="en-US" dirty="0">
                <a:latin typeface="Bookman Old Style" panose="02050604050505020204" pitchFamily="18" charset="0"/>
              </a:rPr>
              <a:t>Lifespan: 750 years (claim adulthood at 100)</a:t>
            </a:r>
          </a:p>
          <a:p>
            <a:r>
              <a:rPr lang="en-US" dirty="0">
                <a:latin typeface="Bookman Old Style" panose="02050604050505020204" pitchFamily="18" charset="0"/>
              </a:rPr>
              <a:t>60ft Darkvision</a:t>
            </a:r>
          </a:p>
          <a:p>
            <a:r>
              <a:rPr lang="en-US" dirty="0">
                <a:latin typeface="Bookman Old Style" panose="02050604050505020204" pitchFamily="18" charset="0"/>
              </a:rPr>
              <a:t>Keen Senses</a:t>
            </a:r>
          </a:p>
          <a:p>
            <a:r>
              <a:rPr lang="en-US" dirty="0">
                <a:latin typeface="Bookman Old Style" panose="02050604050505020204" pitchFamily="18" charset="0"/>
              </a:rPr>
              <a:t>Meditate for 4 hours instead of sleeping</a:t>
            </a:r>
          </a:p>
          <a:p>
            <a:r>
              <a:rPr lang="en-US" dirty="0">
                <a:latin typeface="Bookman Old Style" panose="02050604050505020204" pitchFamily="18" charset="0"/>
              </a:rPr>
              <a:t>Fey Ancestry: “advantage” against being charmed</a:t>
            </a:r>
          </a:p>
        </p:txBody>
      </p:sp>
      <p:pic>
        <p:nvPicPr>
          <p:cNvPr id="23554" name="Picture 2">
            <a:extLst>
              <a:ext uri="{FF2B5EF4-FFF2-40B4-BE49-F238E27FC236}">
                <a16:creationId xmlns:a16="http://schemas.microsoft.com/office/drawing/2014/main" id="{26F5B00B-5299-079F-D48F-B80ABFD332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138" y="3827528"/>
            <a:ext cx="1679967" cy="2927942"/>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Legolas | The One Wiki to Rule Them All | Fandom">
            <a:extLst>
              <a:ext uri="{FF2B5EF4-FFF2-40B4-BE49-F238E27FC236}">
                <a16:creationId xmlns:a16="http://schemas.microsoft.com/office/drawing/2014/main" id="{1D8329AE-B305-8C1F-3CE6-E5F74AD452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35525" y="723899"/>
            <a:ext cx="2875838" cy="1926268"/>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Keyleth | Critical Role Wiki | Fandom">
            <a:extLst>
              <a:ext uri="{FF2B5EF4-FFF2-40B4-BE49-F238E27FC236}">
                <a16:creationId xmlns:a16="http://schemas.microsoft.com/office/drawing/2014/main" id="{10441AA8-38A9-665D-2F03-E8B3F462B4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56860" y="3908969"/>
            <a:ext cx="2532791" cy="2532791"/>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BF5F3218-BF0C-AC15-DADE-7EC00C818D35}"/>
              </a:ext>
            </a:extLst>
          </p:cNvPr>
          <p:cNvSpPr txBox="1">
            <a:spLocks/>
          </p:cNvSpPr>
          <p:nvPr/>
        </p:nvSpPr>
        <p:spPr>
          <a:xfrm>
            <a:off x="3863881" y="3827528"/>
            <a:ext cx="4464237" cy="3016831"/>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u="sng" dirty="0">
                <a:latin typeface="Bookman Old Style" panose="02050604050505020204" pitchFamily="18" charset="0"/>
              </a:rPr>
              <a:t>Wood Elf</a:t>
            </a:r>
          </a:p>
          <a:p>
            <a:r>
              <a:rPr lang="en-US" dirty="0">
                <a:latin typeface="Bookman Old Style" panose="02050604050505020204" pitchFamily="18" charset="0"/>
              </a:rPr>
              <a:t>“Wild” “Green” “Forest”</a:t>
            </a:r>
          </a:p>
          <a:p>
            <a:r>
              <a:rPr lang="en-US" dirty="0">
                <a:latin typeface="Bookman Old Style" panose="02050604050505020204" pitchFamily="18" charset="0"/>
              </a:rPr>
              <a:t>Long/short swords, long/short bows</a:t>
            </a:r>
          </a:p>
          <a:p>
            <a:r>
              <a:rPr lang="en-US" dirty="0">
                <a:latin typeface="Bookman Old Style" panose="02050604050505020204" pitchFamily="18" charset="0"/>
              </a:rPr>
              <a:t>Faster than most</a:t>
            </a:r>
          </a:p>
          <a:p>
            <a:r>
              <a:rPr lang="en-US" dirty="0">
                <a:latin typeface="Bookman Old Style" panose="02050604050505020204" pitchFamily="18" charset="0"/>
              </a:rPr>
              <a:t>Can hide easily in nature</a:t>
            </a:r>
          </a:p>
          <a:p>
            <a:r>
              <a:rPr lang="en-US" dirty="0">
                <a:latin typeface="Bookman Old Style" panose="02050604050505020204" pitchFamily="18" charset="0"/>
              </a:rPr>
              <a:t>Associated with Wisdom</a:t>
            </a:r>
          </a:p>
        </p:txBody>
      </p:sp>
      <p:pic>
        <p:nvPicPr>
          <p:cNvPr id="23560" name="Picture 8" descr="Imperial Legion II (Skyrim) - The Thalmor, as of the 4th era, are the  ruling government of the Aldmeri Dominion. As explained by Delphine, the  Thalmor are Elven Supremacists who seek to">
            <a:extLst>
              <a:ext uri="{FF2B5EF4-FFF2-40B4-BE49-F238E27FC236}">
                <a16:creationId xmlns:a16="http://schemas.microsoft.com/office/drawing/2014/main" id="{CDE9EE43-6906-8DA1-4667-C615524BC3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3066" y="3940222"/>
            <a:ext cx="1685925" cy="271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485995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560"/>
                                        </p:tgtEl>
                                        <p:attrNameLst>
                                          <p:attrName>style.visibility</p:attrName>
                                        </p:attrNameLst>
                                      </p:cBhvr>
                                      <p:to>
                                        <p:strVal val="visible"/>
                                      </p:to>
                                    </p:set>
                                    <p:animEffect transition="in" filter="fade">
                                      <p:cBhvr>
                                        <p:cTn id="7" dur="1000"/>
                                        <p:tgtEl>
                                          <p:spTgt spid="23560"/>
                                        </p:tgtEl>
                                      </p:cBhvr>
                                    </p:animEffect>
                                    <p:anim calcmode="lin" valueType="num">
                                      <p:cBhvr>
                                        <p:cTn id="8" dur="1000" fill="hold"/>
                                        <p:tgtEl>
                                          <p:spTgt spid="23560"/>
                                        </p:tgtEl>
                                        <p:attrNameLst>
                                          <p:attrName>ppt_x</p:attrName>
                                        </p:attrNameLst>
                                      </p:cBhvr>
                                      <p:tavLst>
                                        <p:tav tm="0">
                                          <p:val>
                                            <p:strVal val="#ppt_x"/>
                                          </p:val>
                                        </p:tav>
                                        <p:tav tm="100000">
                                          <p:val>
                                            <p:strVal val="#ppt_x"/>
                                          </p:val>
                                        </p:tav>
                                      </p:tavLst>
                                    </p:anim>
                                    <p:anim calcmode="lin" valueType="num">
                                      <p:cBhvr>
                                        <p:cTn id="9" dur="1000" fill="hold"/>
                                        <p:tgtEl>
                                          <p:spTgt spid="2356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xit" presetSubtype="4" fill="hold" nodeType="clickEffect">
                                  <p:stCondLst>
                                    <p:cond delay="0"/>
                                  </p:stCondLst>
                                  <p:childTnLst>
                                    <p:animEffect transition="out" filter="wipe(down)">
                                      <p:cBhvr>
                                        <p:cTn id="18" dur="500"/>
                                        <p:tgtEl>
                                          <p:spTgt spid="23560"/>
                                        </p:tgtEl>
                                      </p:cBhvr>
                                    </p:animEffect>
                                    <p:set>
                                      <p:cBhvr>
                                        <p:cTn id="19" dur="1" fill="hold">
                                          <p:stCondLst>
                                            <p:cond delay="499"/>
                                          </p:stCondLst>
                                        </p:cTn>
                                        <p:tgtEl>
                                          <p:spTgt spid="23560"/>
                                        </p:tgtEl>
                                        <p:attrNameLst>
                                          <p:attrName>style.visibility</p:attrName>
                                        </p:attrNameLst>
                                      </p:cBhvr>
                                      <p:to>
                                        <p:strVal val="hidden"/>
                                      </p:to>
                                    </p:set>
                                  </p:childTnLst>
                                </p:cTn>
                              </p:par>
                              <p:par>
                                <p:cTn id="20" presetID="22" presetClass="exit" presetSubtype="4" fill="hold" grpId="1" nodeType="withEffect">
                                  <p:stCondLst>
                                    <p:cond delay="0"/>
                                  </p:stCondLst>
                                  <p:childTnLst>
                                    <p:animEffect transition="out" filter="wipe(down)">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3558"/>
                                        </p:tgtEl>
                                        <p:attrNameLst>
                                          <p:attrName>style.visibility</p:attrName>
                                        </p:attrNameLst>
                                      </p:cBhvr>
                                      <p:to>
                                        <p:strVal val="visible"/>
                                      </p:to>
                                    </p:set>
                                    <p:animEffect transition="in" filter="fade">
                                      <p:cBhvr>
                                        <p:cTn id="32" dur="1000"/>
                                        <p:tgtEl>
                                          <p:spTgt spid="23558"/>
                                        </p:tgtEl>
                                      </p:cBhvr>
                                    </p:animEffect>
                                    <p:anim calcmode="lin" valueType="num">
                                      <p:cBhvr>
                                        <p:cTn id="33" dur="1000" fill="hold"/>
                                        <p:tgtEl>
                                          <p:spTgt spid="23558"/>
                                        </p:tgtEl>
                                        <p:attrNameLst>
                                          <p:attrName>ppt_x</p:attrName>
                                        </p:attrNameLst>
                                      </p:cBhvr>
                                      <p:tavLst>
                                        <p:tav tm="0">
                                          <p:val>
                                            <p:strVal val="#ppt_x"/>
                                          </p:val>
                                        </p:tav>
                                        <p:tav tm="100000">
                                          <p:val>
                                            <p:strVal val="#ppt_x"/>
                                          </p:val>
                                        </p:tav>
                                      </p:tavLst>
                                    </p:anim>
                                    <p:anim calcmode="lin" valueType="num">
                                      <p:cBhvr>
                                        <p:cTn id="34" dur="1000" fill="hold"/>
                                        <p:tgtEl>
                                          <p:spTgt spid="2355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xit" presetSubtype="4" fill="hold" grpId="1" nodeType="clickEffect">
                                  <p:stCondLst>
                                    <p:cond delay="0"/>
                                  </p:stCondLst>
                                  <p:childTnLst>
                                    <p:animEffect transition="out" filter="wipe(down)">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par>
                                <p:cTn id="40" presetID="22" presetClass="exit" presetSubtype="4" fill="hold" nodeType="withEffect">
                                  <p:stCondLst>
                                    <p:cond delay="0"/>
                                  </p:stCondLst>
                                  <p:childTnLst>
                                    <p:animEffect transition="out" filter="wipe(down)">
                                      <p:cBhvr>
                                        <p:cTn id="41" dur="500"/>
                                        <p:tgtEl>
                                          <p:spTgt spid="23558"/>
                                        </p:tgtEl>
                                      </p:cBhvr>
                                    </p:animEffect>
                                    <p:set>
                                      <p:cBhvr>
                                        <p:cTn id="42" dur="1" fill="hold">
                                          <p:stCondLst>
                                            <p:cond delay="499"/>
                                          </p:stCondLst>
                                        </p:cTn>
                                        <p:tgtEl>
                                          <p:spTgt spid="2355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3554"/>
                                        </p:tgtEl>
                                        <p:attrNameLst>
                                          <p:attrName>style.visibility</p:attrName>
                                        </p:attrNameLst>
                                      </p:cBhvr>
                                      <p:to>
                                        <p:strVal val="visible"/>
                                      </p:to>
                                    </p:set>
                                    <p:animEffect transition="in" filter="fade">
                                      <p:cBhvr>
                                        <p:cTn id="47" dur="1000"/>
                                        <p:tgtEl>
                                          <p:spTgt spid="23554"/>
                                        </p:tgtEl>
                                      </p:cBhvr>
                                    </p:animEffect>
                                    <p:anim calcmode="lin" valueType="num">
                                      <p:cBhvr>
                                        <p:cTn id="48" dur="1000" fill="hold"/>
                                        <p:tgtEl>
                                          <p:spTgt spid="23554"/>
                                        </p:tgtEl>
                                        <p:attrNameLst>
                                          <p:attrName>ppt_x</p:attrName>
                                        </p:attrNameLst>
                                      </p:cBhvr>
                                      <p:tavLst>
                                        <p:tav tm="0">
                                          <p:val>
                                            <p:strVal val="#ppt_x"/>
                                          </p:val>
                                        </p:tav>
                                        <p:tav tm="100000">
                                          <p:val>
                                            <p:strVal val="#ppt_x"/>
                                          </p:val>
                                        </p:tav>
                                      </p:tavLst>
                                    </p:anim>
                                    <p:anim calcmode="lin" valueType="num">
                                      <p:cBhvr>
                                        <p:cTn id="49" dur="1000" fill="hold"/>
                                        <p:tgtEl>
                                          <p:spTgt spid="23554"/>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1000"/>
                                        <p:tgtEl>
                                          <p:spTgt spid="5"/>
                                        </p:tgtEl>
                                      </p:cBhvr>
                                    </p:animEffect>
                                    <p:anim calcmode="lin" valueType="num">
                                      <p:cBhvr>
                                        <p:cTn id="53" dur="1000" fill="hold"/>
                                        <p:tgtEl>
                                          <p:spTgt spid="5"/>
                                        </p:tgtEl>
                                        <p:attrNameLst>
                                          <p:attrName>ppt_x</p:attrName>
                                        </p:attrNameLst>
                                      </p:cBhvr>
                                      <p:tavLst>
                                        <p:tav tm="0">
                                          <p:val>
                                            <p:strVal val="#ppt_x"/>
                                          </p:val>
                                        </p:tav>
                                        <p:tav tm="100000">
                                          <p:val>
                                            <p:strVal val="#ppt_x"/>
                                          </p:val>
                                        </p:tav>
                                      </p:tavLst>
                                    </p:anim>
                                    <p:anim calcmode="lin" valueType="num">
                                      <p:cBhvr>
                                        <p:cTn id="5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xit" presetSubtype="4" fill="hold" nodeType="clickEffect">
                                  <p:stCondLst>
                                    <p:cond delay="0"/>
                                  </p:stCondLst>
                                  <p:childTnLst>
                                    <p:animEffect transition="out" filter="wipe(down)">
                                      <p:cBhvr>
                                        <p:cTn id="58" dur="500"/>
                                        <p:tgtEl>
                                          <p:spTgt spid="23554"/>
                                        </p:tgtEl>
                                      </p:cBhvr>
                                    </p:animEffect>
                                    <p:set>
                                      <p:cBhvr>
                                        <p:cTn id="59" dur="1" fill="hold">
                                          <p:stCondLst>
                                            <p:cond delay="499"/>
                                          </p:stCondLst>
                                        </p:cTn>
                                        <p:tgtEl>
                                          <p:spTgt spid="23554"/>
                                        </p:tgtEl>
                                        <p:attrNameLst>
                                          <p:attrName>style.visibility</p:attrName>
                                        </p:attrNameLst>
                                      </p:cBhvr>
                                      <p:to>
                                        <p:strVal val="hidden"/>
                                      </p:to>
                                    </p:set>
                                  </p:childTnLst>
                                </p:cTn>
                              </p:par>
                              <p:par>
                                <p:cTn id="60" presetID="22" presetClass="exit" presetSubtype="4" fill="hold" grpId="1" nodeType="withEffect">
                                  <p:stCondLst>
                                    <p:cond delay="0"/>
                                  </p:stCondLst>
                                  <p:childTnLst>
                                    <p:animEffect transition="out" filter="wipe(down)">
                                      <p:cBhvr>
                                        <p:cTn id="61" dur="500"/>
                                        <p:tgtEl>
                                          <p:spTgt spid="5"/>
                                        </p:tgtEl>
                                      </p:cBhvr>
                                    </p:animEffect>
                                    <p:set>
                                      <p:cBhvr>
                                        <p:cTn id="6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5" grpId="1"/>
      <p:bldP spid="4" grpId="0"/>
      <p:bldP spid="4" grpId="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76304-8F2B-3185-136F-D3A59B0E5F58}"/>
              </a:ext>
            </a:extLst>
          </p:cNvPr>
          <p:cNvSpPr>
            <a:spLocks noGrp="1"/>
          </p:cNvSpPr>
          <p:nvPr>
            <p:ph type="title"/>
          </p:nvPr>
        </p:nvSpPr>
        <p:spPr>
          <a:xfrm>
            <a:off x="838200" y="1"/>
            <a:ext cx="10515600" cy="891540"/>
          </a:xfrm>
        </p:spPr>
        <p:txBody>
          <a:bodyPr/>
          <a:lstStyle/>
          <a:p>
            <a:pPr algn="ctr"/>
            <a:r>
              <a:rPr lang="en-US" dirty="0">
                <a:latin typeface="Algerian" panose="04020705040A02060702" pitchFamily="82" charset="0"/>
              </a:rPr>
              <a:t>Gnome</a:t>
            </a:r>
          </a:p>
        </p:txBody>
      </p:sp>
      <p:sp>
        <p:nvSpPr>
          <p:cNvPr id="3" name="Content Placeholder 2">
            <a:extLst>
              <a:ext uri="{FF2B5EF4-FFF2-40B4-BE49-F238E27FC236}">
                <a16:creationId xmlns:a16="http://schemas.microsoft.com/office/drawing/2014/main" id="{B40208AB-966E-E5BC-C226-EF7251CEEB03}"/>
              </a:ext>
            </a:extLst>
          </p:cNvPr>
          <p:cNvSpPr>
            <a:spLocks noGrp="1"/>
          </p:cNvSpPr>
          <p:nvPr>
            <p:ph idx="1"/>
          </p:nvPr>
        </p:nvSpPr>
        <p:spPr>
          <a:xfrm>
            <a:off x="107763" y="3546764"/>
            <a:ext cx="4464237" cy="3311235"/>
          </a:xfrm>
        </p:spPr>
        <p:txBody>
          <a:bodyPr/>
          <a:lstStyle/>
          <a:p>
            <a:pPr marL="0" indent="0">
              <a:buNone/>
            </a:pPr>
            <a:r>
              <a:rPr lang="en-US" u="sng" dirty="0">
                <a:latin typeface="Bookman Old Style" panose="02050604050505020204" pitchFamily="18" charset="0"/>
              </a:rPr>
              <a:t>Forest Gnome</a:t>
            </a:r>
          </a:p>
          <a:p>
            <a:r>
              <a:rPr lang="en-US" dirty="0">
                <a:latin typeface="Bookman Old Style" panose="02050604050505020204" pitchFamily="18" charset="0"/>
              </a:rPr>
              <a:t>Natural Illusionist</a:t>
            </a:r>
          </a:p>
          <a:p>
            <a:r>
              <a:rPr lang="en-US" dirty="0">
                <a:latin typeface="Bookman Old Style" panose="02050604050505020204" pitchFamily="18" charset="0"/>
              </a:rPr>
              <a:t>Speak with Small Beasts</a:t>
            </a:r>
          </a:p>
          <a:p>
            <a:r>
              <a:rPr lang="en-US" dirty="0">
                <a:latin typeface="Bookman Old Style" panose="02050604050505020204" pitchFamily="18" charset="0"/>
              </a:rPr>
              <a:t>Associated with Nimbleness</a:t>
            </a:r>
          </a:p>
        </p:txBody>
      </p:sp>
      <p:sp>
        <p:nvSpPr>
          <p:cNvPr id="5" name="Content Placeholder 2">
            <a:extLst>
              <a:ext uri="{FF2B5EF4-FFF2-40B4-BE49-F238E27FC236}">
                <a16:creationId xmlns:a16="http://schemas.microsoft.com/office/drawing/2014/main" id="{79940B32-8EE3-7730-B5E3-3719ACC78A5A}"/>
              </a:ext>
            </a:extLst>
          </p:cNvPr>
          <p:cNvSpPr txBox="1">
            <a:spLocks/>
          </p:cNvSpPr>
          <p:nvPr/>
        </p:nvSpPr>
        <p:spPr>
          <a:xfrm>
            <a:off x="7620001" y="3546763"/>
            <a:ext cx="4572000" cy="33112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u="sng" dirty="0">
                <a:latin typeface="Bookman Old Style" panose="02050604050505020204" pitchFamily="18" charset="0"/>
              </a:rPr>
              <a:t>Rock Gnome</a:t>
            </a:r>
          </a:p>
          <a:p>
            <a:r>
              <a:rPr lang="en-US" dirty="0">
                <a:latin typeface="Bookman Old Style" panose="02050604050505020204" pitchFamily="18" charset="0"/>
              </a:rPr>
              <a:t>Knowledge of Magical Items</a:t>
            </a:r>
          </a:p>
          <a:p>
            <a:r>
              <a:rPr lang="en-US" dirty="0">
                <a:latin typeface="Bookman Old Style" panose="02050604050505020204" pitchFamily="18" charset="0"/>
              </a:rPr>
              <a:t>Tinker to create specific objects</a:t>
            </a:r>
          </a:p>
          <a:p>
            <a:r>
              <a:rPr lang="en-US" dirty="0">
                <a:latin typeface="Bookman Old Style" panose="02050604050505020204" pitchFamily="18" charset="0"/>
              </a:rPr>
              <a:t>Associated with Hardiness</a:t>
            </a:r>
          </a:p>
          <a:p>
            <a:endParaRPr lang="en-US" dirty="0">
              <a:latin typeface="Bookman Old Style" panose="02050604050505020204" pitchFamily="18" charset="0"/>
            </a:endParaRPr>
          </a:p>
        </p:txBody>
      </p:sp>
      <p:sp>
        <p:nvSpPr>
          <p:cNvPr id="6" name="Content Placeholder 2">
            <a:extLst>
              <a:ext uri="{FF2B5EF4-FFF2-40B4-BE49-F238E27FC236}">
                <a16:creationId xmlns:a16="http://schemas.microsoft.com/office/drawing/2014/main" id="{761BD017-054C-2C23-604D-98F36EBC082D}"/>
              </a:ext>
            </a:extLst>
          </p:cNvPr>
          <p:cNvSpPr txBox="1">
            <a:spLocks/>
          </p:cNvSpPr>
          <p:nvPr/>
        </p:nvSpPr>
        <p:spPr>
          <a:xfrm>
            <a:off x="616525" y="723899"/>
            <a:ext cx="10515600" cy="27182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Bookman Old Style" panose="02050604050505020204" pitchFamily="18" charset="0"/>
              </a:rPr>
              <a:t>Languages: Common, Gnomish</a:t>
            </a:r>
          </a:p>
          <a:p>
            <a:r>
              <a:rPr lang="en-US" dirty="0">
                <a:latin typeface="Bookman Old Style" panose="02050604050505020204" pitchFamily="18" charset="0"/>
              </a:rPr>
              <a:t>Lifespan: 350-500 years</a:t>
            </a:r>
          </a:p>
          <a:p>
            <a:r>
              <a:rPr lang="en-US" dirty="0">
                <a:latin typeface="Bookman Old Style" panose="02050604050505020204" pitchFamily="18" charset="0"/>
              </a:rPr>
              <a:t>60ft Darkvision</a:t>
            </a:r>
          </a:p>
          <a:p>
            <a:r>
              <a:rPr lang="en-US" dirty="0">
                <a:latin typeface="Bookman Old Style" panose="02050604050505020204" pitchFamily="18" charset="0"/>
              </a:rPr>
              <a:t>Small – Slower than most races</a:t>
            </a:r>
          </a:p>
          <a:p>
            <a:r>
              <a:rPr lang="en-US" dirty="0">
                <a:latin typeface="Bookman Old Style" panose="02050604050505020204" pitchFamily="18" charset="0"/>
              </a:rPr>
              <a:t>Advantage against some magic attacks</a:t>
            </a:r>
          </a:p>
        </p:txBody>
      </p:sp>
      <p:pic>
        <p:nvPicPr>
          <p:cNvPr id="24578" name="Picture 2">
            <a:extLst>
              <a:ext uri="{FF2B5EF4-FFF2-40B4-BE49-F238E27FC236}">
                <a16:creationId xmlns:a16="http://schemas.microsoft.com/office/drawing/2014/main" id="{101F1498-4D27-3E65-A753-9C524C0622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3998" y="167473"/>
            <a:ext cx="3108960" cy="3118269"/>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a:extLst>
              <a:ext uri="{FF2B5EF4-FFF2-40B4-BE49-F238E27FC236}">
                <a16:creationId xmlns:a16="http://schemas.microsoft.com/office/drawing/2014/main" id="{C2E6B551-FEA9-BB65-FC42-E1A433543AF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4570" t="41587" b="4422"/>
          <a:stretch/>
        </p:blipFill>
        <p:spPr bwMode="auto">
          <a:xfrm>
            <a:off x="4255946" y="3546763"/>
            <a:ext cx="2477364" cy="2895601"/>
          </a:xfrm>
          <a:prstGeom prst="rect">
            <a:avLst/>
          </a:prstGeom>
          <a:noFill/>
          <a:extLst>
            <a:ext uri="{909E8E84-426E-40DD-AFC4-6F175D3DCCD1}">
              <a14:hiddenFill xmlns:a14="http://schemas.microsoft.com/office/drawing/2010/main">
                <a:solidFill>
                  <a:srgbClr val="FFFFFF"/>
                </a:solidFill>
              </a14:hiddenFill>
            </a:ext>
          </a:extLst>
        </p:spPr>
      </p:pic>
      <p:pic>
        <p:nvPicPr>
          <p:cNvPr id="24588" name="Picture 12" descr="Pike and Scanlan from 'The Legend of Vox Machina'">
            <a:extLst>
              <a:ext uri="{FF2B5EF4-FFF2-40B4-BE49-F238E27FC236}">
                <a16:creationId xmlns:a16="http://schemas.microsoft.com/office/drawing/2014/main" id="{EFBFDFEF-170A-9B02-5D59-F029335F9E6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333" r="27454"/>
          <a:stretch/>
        </p:blipFill>
        <p:spPr bwMode="auto">
          <a:xfrm>
            <a:off x="6733310" y="745695"/>
            <a:ext cx="2258290" cy="1947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1562636"/>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F5411-2081-9B27-7462-80E9990A2EF7}"/>
              </a:ext>
            </a:extLst>
          </p:cNvPr>
          <p:cNvSpPr>
            <a:spLocks noGrp="1"/>
          </p:cNvSpPr>
          <p:nvPr>
            <p:ph type="title"/>
          </p:nvPr>
        </p:nvSpPr>
        <p:spPr/>
        <p:txBody>
          <a:bodyPr/>
          <a:lstStyle/>
          <a:p>
            <a:r>
              <a:rPr lang="en-US" dirty="0">
                <a:latin typeface="Old English Text MT" panose="03040902040508030806" pitchFamily="66" charset="0"/>
              </a:rPr>
              <a:t>Adventuring Agenda</a:t>
            </a:r>
          </a:p>
        </p:txBody>
      </p:sp>
      <p:sp>
        <p:nvSpPr>
          <p:cNvPr id="3" name="Content Placeholder 2">
            <a:extLst>
              <a:ext uri="{FF2B5EF4-FFF2-40B4-BE49-F238E27FC236}">
                <a16:creationId xmlns:a16="http://schemas.microsoft.com/office/drawing/2014/main" id="{A728ECC0-2CC7-38E1-9973-918EA1049308}"/>
              </a:ext>
            </a:extLst>
          </p:cNvPr>
          <p:cNvSpPr>
            <a:spLocks noGrp="1"/>
          </p:cNvSpPr>
          <p:nvPr>
            <p:ph idx="1"/>
          </p:nvPr>
        </p:nvSpPr>
        <p:spPr>
          <a:xfrm>
            <a:off x="838200" y="1690688"/>
            <a:ext cx="10515600" cy="4802187"/>
          </a:xfrm>
        </p:spPr>
        <p:txBody>
          <a:bodyPr>
            <a:normAutofit/>
          </a:bodyPr>
          <a:lstStyle/>
          <a:p>
            <a:r>
              <a:rPr lang="en-US" dirty="0">
                <a:latin typeface="Bookman Old Style" panose="02050604050505020204" pitchFamily="18" charset="0"/>
              </a:rPr>
              <a:t>Classes</a:t>
            </a:r>
          </a:p>
          <a:p>
            <a:r>
              <a:rPr lang="en-US" dirty="0">
                <a:latin typeface="Bookman Old Style" panose="02050604050505020204" pitchFamily="18" charset="0"/>
              </a:rPr>
              <a:t>Races</a:t>
            </a:r>
          </a:p>
          <a:p>
            <a:r>
              <a:rPr lang="en-US" dirty="0">
                <a:latin typeface="Bookman Old Style" panose="02050604050505020204" pitchFamily="18" charset="0"/>
              </a:rPr>
              <a:t>Stats</a:t>
            </a:r>
          </a:p>
          <a:p>
            <a:r>
              <a:rPr lang="en-US" dirty="0">
                <a:latin typeface="Bookman Old Style" panose="02050604050505020204" pitchFamily="18" charset="0"/>
              </a:rPr>
              <a:t>Personality and Backstory</a:t>
            </a:r>
          </a:p>
          <a:p>
            <a:r>
              <a:rPr lang="en-US" dirty="0">
                <a:latin typeface="Bookman Old Style" panose="02050604050505020204" pitchFamily="18" charset="0"/>
              </a:rPr>
              <a:t>Background</a:t>
            </a:r>
          </a:p>
          <a:p>
            <a:r>
              <a:rPr lang="en-US" dirty="0">
                <a:latin typeface="Bookman Old Style" panose="02050604050505020204" pitchFamily="18" charset="0"/>
              </a:rPr>
              <a:t>Combat Basics</a:t>
            </a:r>
          </a:p>
          <a:p>
            <a:r>
              <a:rPr lang="en-US" dirty="0">
                <a:latin typeface="Bookman Old Style" panose="02050604050505020204" pitchFamily="18" charset="0"/>
              </a:rPr>
              <a:t>Abilities</a:t>
            </a:r>
          </a:p>
          <a:p>
            <a:r>
              <a:rPr lang="en-US" dirty="0">
                <a:latin typeface="Bookman Old Style" panose="02050604050505020204" pitchFamily="18" charset="0"/>
              </a:rPr>
              <a:t>Equipment</a:t>
            </a:r>
          </a:p>
          <a:p>
            <a:r>
              <a:rPr lang="en-US" dirty="0">
                <a:latin typeface="Bookman Old Style" panose="02050604050505020204" pitchFamily="18" charset="0"/>
              </a:rPr>
              <a:t>Encounter? </a:t>
            </a:r>
          </a:p>
        </p:txBody>
      </p:sp>
      <p:pic>
        <p:nvPicPr>
          <p:cNvPr id="5" name="Picture 4">
            <a:extLst>
              <a:ext uri="{FF2B5EF4-FFF2-40B4-BE49-F238E27FC236}">
                <a16:creationId xmlns:a16="http://schemas.microsoft.com/office/drawing/2014/main" id="{66D26C07-5A6D-D873-C36D-87A091110C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5504" y="601203"/>
            <a:ext cx="4528296" cy="5655593"/>
          </a:xfrm>
          <a:prstGeom prst="rect">
            <a:avLst/>
          </a:prstGeom>
        </p:spPr>
      </p:pic>
    </p:spTree>
    <p:extLst>
      <p:ext uri="{BB962C8B-B14F-4D97-AF65-F5344CB8AC3E}">
        <p14:creationId xmlns:p14="http://schemas.microsoft.com/office/powerpoint/2010/main" val="2461499330"/>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76304-8F2B-3185-136F-D3A59B0E5F58}"/>
              </a:ext>
            </a:extLst>
          </p:cNvPr>
          <p:cNvSpPr>
            <a:spLocks noGrp="1"/>
          </p:cNvSpPr>
          <p:nvPr>
            <p:ph type="title"/>
          </p:nvPr>
        </p:nvSpPr>
        <p:spPr>
          <a:xfrm>
            <a:off x="838200" y="1"/>
            <a:ext cx="10515600" cy="891540"/>
          </a:xfrm>
        </p:spPr>
        <p:txBody>
          <a:bodyPr/>
          <a:lstStyle/>
          <a:p>
            <a:pPr algn="ctr"/>
            <a:r>
              <a:rPr lang="en-US" dirty="0">
                <a:latin typeface="Algerian" panose="04020705040A02060702" pitchFamily="82" charset="0"/>
              </a:rPr>
              <a:t>Halfling</a:t>
            </a:r>
          </a:p>
        </p:txBody>
      </p:sp>
      <p:sp>
        <p:nvSpPr>
          <p:cNvPr id="3" name="Content Placeholder 2">
            <a:extLst>
              <a:ext uri="{FF2B5EF4-FFF2-40B4-BE49-F238E27FC236}">
                <a16:creationId xmlns:a16="http://schemas.microsoft.com/office/drawing/2014/main" id="{B40208AB-966E-E5BC-C226-EF7251CEEB03}"/>
              </a:ext>
            </a:extLst>
          </p:cNvPr>
          <p:cNvSpPr>
            <a:spLocks noGrp="1"/>
          </p:cNvSpPr>
          <p:nvPr>
            <p:ph idx="1"/>
          </p:nvPr>
        </p:nvSpPr>
        <p:spPr>
          <a:xfrm>
            <a:off x="107763" y="4221478"/>
            <a:ext cx="4464237" cy="2636521"/>
          </a:xfrm>
        </p:spPr>
        <p:txBody>
          <a:bodyPr>
            <a:normAutofit lnSpcReduction="10000"/>
          </a:bodyPr>
          <a:lstStyle/>
          <a:p>
            <a:pPr marL="0" indent="0">
              <a:buNone/>
            </a:pPr>
            <a:r>
              <a:rPr lang="en-US" u="sng" dirty="0">
                <a:latin typeface="Bookman Old Style" panose="02050604050505020204" pitchFamily="18" charset="0"/>
              </a:rPr>
              <a:t>Lightfoot Halfling</a:t>
            </a:r>
            <a:endParaRPr lang="en-US" dirty="0">
              <a:latin typeface="Bookman Old Style" panose="02050604050505020204" pitchFamily="18" charset="0"/>
            </a:endParaRPr>
          </a:p>
          <a:p>
            <a:r>
              <a:rPr lang="en-US" dirty="0">
                <a:latin typeface="Bookman Old Style" panose="02050604050505020204" pitchFamily="18" charset="0"/>
              </a:rPr>
              <a:t>Can hide behind a creature one size larger</a:t>
            </a:r>
          </a:p>
          <a:p>
            <a:r>
              <a:rPr lang="en-US" dirty="0">
                <a:latin typeface="Bookman Old Style" panose="02050604050505020204" pitchFamily="18" charset="0"/>
              </a:rPr>
              <a:t>Associated with Charisma</a:t>
            </a:r>
          </a:p>
        </p:txBody>
      </p:sp>
      <p:sp>
        <p:nvSpPr>
          <p:cNvPr id="5" name="Content Placeholder 2">
            <a:extLst>
              <a:ext uri="{FF2B5EF4-FFF2-40B4-BE49-F238E27FC236}">
                <a16:creationId xmlns:a16="http://schemas.microsoft.com/office/drawing/2014/main" id="{79940B32-8EE3-7730-B5E3-3719ACC78A5A}"/>
              </a:ext>
            </a:extLst>
          </p:cNvPr>
          <p:cNvSpPr txBox="1">
            <a:spLocks/>
          </p:cNvSpPr>
          <p:nvPr/>
        </p:nvSpPr>
        <p:spPr>
          <a:xfrm>
            <a:off x="7620001" y="4221477"/>
            <a:ext cx="4572000" cy="263652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u="sng" dirty="0">
                <a:latin typeface="Bookman Old Style" panose="02050604050505020204" pitchFamily="18" charset="0"/>
              </a:rPr>
              <a:t>Stout Halfling</a:t>
            </a:r>
          </a:p>
          <a:p>
            <a:r>
              <a:rPr lang="en-US" dirty="0">
                <a:latin typeface="Bookman Old Style" panose="02050604050505020204" pitchFamily="18" charset="0"/>
              </a:rPr>
              <a:t>Resistance against poison / Advantage against being poisoned</a:t>
            </a:r>
          </a:p>
          <a:p>
            <a:r>
              <a:rPr lang="en-US" dirty="0">
                <a:latin typeface="Bookman Old Style" panose="02050604050505020204" pitchFamily="18" charset="0"/>
              </a:rPr>
              <a:t>Associated with Hardiness</a:t>
            </a:r>
          </a:p>
          <a:p>
            <a:endParaRPr lang="en-US" dirty="0">
              <a:latin typeface="Bookman Old Style" panose="02050604050505020204" pitchFamily="18" charset="0"/>
            </a:endParaRPr>
          </a:p>
        </p:txBody>
      </p:sp>
      <p:sp>
        <p:nvSpPr>
          <p:cNvPr id="6" name="Content Placeholder 2">
            <a:extLst>
              <a:ext uri="{FF2B5EF4-FFF2-40B4-BE49-F238E27FC236}">
                <a16:creationId xmlns:a16="http://schemas.microsoft.com/office/drawing/2014/main" id="{761BD017-054C-2C23-604D-98F36EBC082D}"/>
              </a:ext>
            </a:extLst>
          </p:cNvPr>
          <p:cNvSpPr txBox="1">
            <a:spLocks/>
          </p:cNvSpPr>
          <p:nvPr/>
        </p:nvSpPr>
        <p:spPr>
          <a:xfrm>
            <a:off x="838201" y="723899"/>
            <a:ext cx="10515600" cy="33909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Bookman Old Style" panose="02050604050505020204" pitchFamily="18" charset="0"/>
              </a:rPr>
              <a:t>Languages: Common, Halfling</a:t>
            </a:r>
          </a:p>
          <a:p>
            <a:r>
              <a:rPr lang="en-US" dirty="0">
                <a:latin typeface="Bookman Old Style" panose="02050604050505020204" pitchFamily="18" charset="0"/>
              </a:rPr>
              <a:t>Lifespan: 150 years</a:t>
            </a:r>
          </a:p>
          <a:p>
            <a:r>
              <a:rPr lang="en-US" dirty="0">
                <a:latin typeface="Bookman Old Style" panose="02050604050505020204" pitchFamily="18" charset="0"/>
              </a:rPr>
              <a:t>Small – Slower than most races</a:t>
            </a:r>
          </a:p>
          <a:p>
            <a:r>
              <a:rPr lang="en-US" dirty="0">
                <a:latin typeface="Bookman Old Style" panose="02050604050505020204" pitchFamily="18" charset="0"/>
              </a:rPr>
              <a:t>Lucky – can reroll some rolls</a:t>
            </a:r>
          </a:p>
          <a:p>
            <a:r>
              <a:rPr lang="en-US" dirty="0">
                <a:latin typeface="Bookman Old Style" panose="02050604050505020204" pitchFamily="18" charset="0"/>
              </a:rPr>
              <a:t>Brave – advantage against being frightened</a:t>
            </a:r>
          </a:p>
          <a:p>
            <a:r>
              <a:rPr lang="en-US" dirty="0">
                <a:latin typeface="Bookman Old Style" panose="02050604050505020204" pitchFamily="18" charset="0"/>
              </a:rPr>
              <a:t>Can move through the space of a size larger                creature</a:t>
            </a:r>
          </a:p>
        </p:txBody>
      </p:sp>
      <p:pic>
        <p:nvPicPr>
          <p:cNvPr id="25602" name="Picture 2">
            <a:extLst>
              <a:ext uri="{FF2B5EF4-FFF2-40B4-BE49-F238E27FC236}">
                <a16:creationId xmlns:a16="http://schemas.microsoft.com/office/drawing/2014/main" id="{27BACC50-0687-FA54-563C-D28153EB92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1819" y="341947"/>
            <a:ext cx="2590800" cy="3772853"/>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The Hobbit: An Unexpected Journey,' by Peter Jackson - The New York Times">
            <a:extLst>
              <a:ext uri="{FF2B5EF4-FFF2-40B4-BE49-F238E27FC236}">
                <a16:creationId xmlns:a16="http://schemas.microsoft.com/office/drawing/2014/main" id="{A098B9BF-2373-3DB3-1CD8-25E7E72B434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250" r="13635"/>
          <a:stretch/>
        </p:blipFill>
        <p:spPr bwMode="auto">
          <a:xfrm>
            <a:off x="3987696" y="3869763"/>
            <a:ext cx="3321239" cy="2763646"/>
          </a:xfrm>
          <a:prstGeom prst="rect">
            <a:avLst/>
          </a:prstGeom>
          <a:noFill/>
          <a:extLst>
            <a:ext uri="{909E8E84-426E-40DD-AFC4-6F175D3DCCD1}">
              <a14:hiddenFill xmlns:a14="http://schemas.microsoft.com/office/drawing/2010/main">
                <a:solidFill>
                  <a:srgbClr val="FFFFFF"/>
                </a:solidFill>
              </a14:hiddenFill>
            </a:ext>
          </a:extLst>
        </p:spPr>
      </p:pic>
      <p:pic>
        <p:nvPicPr>
          <p:cNvPr id="25606" name="Picture 6" descr="Kima of Vord | Critical Role Wiki | Fandom">
            <a:extLst>
              <a:ext uri="{FF2B5EF4-FFF2-40B4-BE49-F238E27FC236}">
                <a16:creationId xmlns:a16="http://schemas.microsoft.com/office/drawing/2014/main" id="{4FFE0C54-8687-7B6E-60FC-69285EC694D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870" b="99130" l="1370" r="99543"/>
                    </a14:imgEffect>
                  </a14:imgLayer>
                </a14:imgProps>
              </a:ext>
              <a:ext uri="{28A0092B-C50C-407E-A947-70E740481C1C}">
                <a14:useLocalDpi xmlns:a14="http://schemas.microsoft.com/office/drawing/2010/main" val="0"/>
              </a:ext>
            </a:extLst>
          </a:blip>
          <a:srcRect/>
          <a:stretch>
            <a:fillRect/>
          </a:stretch>
        </p:blipFill>
        <p:spPr bwMode="auto">
          <a:xfrm>
            <a:off x="7308935" y="767649"/>
            <a:ext cx="1614486" cy="1695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0347486"/>
      </p:ext>
    </p:extLst>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76304-8F2B-3185-136F-D3A59B0E5F58}"/>
              </a:ext>
            </a:extLst>
          </p:cNvPr>
          <p:cNvSpPr>
            <a:spLocks noGrp="1"/>
          </p:cNvSpPr>
          <p:nvPr>
            <p:ph type="title"/>
          </p:nvPr>
        </p:nvSpPr>
        <p:spPr>
          <a:xfrm>
            <a:off x="838200" y="1"/>
            <a:ext cx="10515600" cy="891540"/>
          </a:xfrm>
        </p:spPr>
        <p:txBody>
          <a:bodyPr/>
          <a:lstStyle/>
          <a:p>
            <a:pPr algn="ctr"/>
            <a:r>
              <a:rPr lang="en-US" dirty="0">
                <a:latin typeface="Algerian" panose="04020705040A02060702" pitchFamily="82" charset="0"/>
              </a:rPr>
              <a:t>human</a:t>
            </a:r>
          </a:p>
        </p:txBody>
      </p:sp>
      <p:sp>
        <p:nvSpPr>
          <p:cNvPr id="6" name="Content Placeholder 2">
            <a:extLst>
              <a:ext uri="{FF2B5EF4-FFF2-40B4-BE49-F238E27FC236}">
                <a16:creationId xmlns:a16="http://schemas.microsoft.com/office/drawing/2014/main" id="{761BD017-054C-2C23-604D-98F36EBC082D}"/>
              </a:ext>
            </a:extLst>
          </p:cNvPr>
          <p:cNvSpPr txBox="1">
            <a:spLocks/>
          </p:cNvSpPr>
          <p:nvPr/>
        </p:nvSpPr>
        <p:spPr>
          <a:xfrm>
            <a:off x="838201" y="916404"/>
            <a:ext cx="7214936" cy="21155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Bookman Old Style" panose="02050604050505020204" pitchFamily="18" charset="0"/>
              </a:rPr>
              <a:t>Languages: Common, one extra of your choice</a:t>
            </a:r>
          </a:p>
          <a:p>
            <a:r>
              <a:rPr lang="en-US" dirty="0">
                <a:latin typeface="Bookman Old Style" panose="02050604050505020204" pitchFamily="18" charset="0"/>
              </a:rPr>
              <a:t>Lifespan: About a century</a:t>
            </a:r>
          </a:p>
          <a:p>
            <a:r>
              <a:rPr lang="en-US" dirty="0">
                <a:latin typeface="Bookman Old Style" panose="02050604050505020204" pitchFamily="18" charset="0"/>
              </a:rPr>
              <a:t>Optional: skills, scores, and feats</a:t>
            </a:r>
          </a:p>
          <a:p>
            <a:endParaRPr lang="en-US" dirty="0">
              <a:latin typeface="Bookman Old Style" panose="02050604050505020204" pitchFamily="18" charset="0"/>
            </a:endParaRPr>
          </a:p>
        </p:txBody>
      </p:sp>
      <p:pic>
        <p:nvPicPr>
          <p:cNvPr id="26626" name="Picture 2">
            <a:extLst>
              <a:ext uri="{FF2B5EF4-FFF2-40B4-BE49-F238E27FC236}">
                <a16:creationId xmlns:a16="http://schemas.microsoft.com/office/drawing/2014/main" id="{FDE11E6B-0EB9-F290-5E2E-7F35D75700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6411" y="404988"/>
            <a:ext cx="3577389" cy="6048023"/>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Viggo Mortensen attacks Spain's far-right Vox over Aragorn tweet | Spain |  The Guardian">
            <a:extLst>
              <a:ext uri="{FF2B5EF4-FFF2-40B4-BE49-F238E27FC236}">
                <a16:creationId xmlns:a16="http://schemas.microsoft.com/office/drawing/2014/main" id="{F38AE04E-1C8B-475B-177A-1A2A3FA61D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147" y="3428999"/>
            <a:ext cx="3024011" cy="3024011"/>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Percival de Rolo | Critical Role Wiki | Fandom">
            <a:extLst>
              <a:ext uri="{FF2B5EF4-FFF2-40B4-BE49-F238E27FC236}">
                <a16:creationId xmlns:a16="http://schemas.microsoft.com/office/drawing/2014/main" id="{E8DCDAF3-2108-7D07-C506-724BC756B7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2110" y="3428999"/>
            <a:ext cx="3024011" cy="3024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831959"/>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76304-8F2B-3185-136F-D3A59B0E5F58}"/>
              </a:ext>
            </a:extLst>
          </p:cNvPr>
          <p:cNvSpPr>
            <a:spLocks noGrp="1"/>
          </p:cNvSpPr>
          <p:nvPr>
            <p:ph type="title"/>
          </p:nvPr>
        </p:nvSpPr>
        <p:spPr>
          <a:xfrm>
            <a:off x="838200" y="1"/>
            <a:ext cx="10515600" cy="891540"/>
          </a:xfrm>
        </p:spPr>
        <p:txBody>
          <a:bodyPr/>
          <a:lstStyle/>
          <a:p>
            <a:pPr algn="ctr"/>
            <a:r>
              <a:rPr lang="en-US" dirty="0">
                <a:latin typeface="Algerian" panose="04020705040A02060702" pitchFamily="82" charset="0"/>
              </a:rPr>
              <a:t>Half-elf</a:t>
            </a:r>
          </a:p>
        </p:txBody>
      </p:sp>
      <p:sp>
        <p:nvSpPr>
          <p:cNvPr id="6" name="Content Placeholder 2">
            <a:extLst>
              <a:ext uri="{FF2B5EF4-FFF2-40B4-BE49-F238E27FC236}">
                <a16:creationId xmlns:a16="http://schemas.microsoft.com/office/drawing/2014/main" id="{761BD017-054C-2C23-604D-98F36EBC082D}"/>
              </a:ext>
            </a:extLst>
          </p:cNvPr>
          <p:cNvSpPr txBox="1">
            <a:spLocks/>
          </p:cNvSpPr>
          <p:nvPr/>
        </p:nvSpPr>
        <p:spPr>
          <a:xfrm>
            <a:off x="838201" y="723899"/>
            <a:ext cx="7921811" cy="40085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Bookman Old Style" panose="02050604050505020204" pitchFamily="18" charset="0"/>
              </a:rPr>
              <a:t>Languages: Common, Elvish, one extra of your choice</a:t>
            </a:r>
          </a:p>
          <a:p>
            <a:r>
              <a:rPr lang="en-US" dirty="0">
                <a:latin typeface="Bookman Old Style" panose="02050604050505020204" pitchFamily="18" charset="0"/>
              </a:rPr>
              <a:t>Lifespan: 180 years</a:t>
            </a:r>
          </a:p>
          <a:p>
            <a:r>
              <a:rPr lang="en-US" dirty="0">
                <a:latin typeface="Bookman Old Style" panose="02050604050505020204" pitchFamily="18" charset="0"/>
              </a:rPr>
              <a:t>60ft Darkvision</a:t>
            </a:r>
          </a:p>
          <a:p>
            <a:r>
              <a:rPr lang="en-US" dirty="0">
                <a:latin typeface="Bookman Old Style" panose="02050604050505020204" pitchFamily="18" charset="0"/>
              </a:rPr>
              <a:t>Fey Ancestry – advantage against being charmed</a:t>
            </a:r>
          </a:p>
          <a:p>
            <a:r>
              <a:rPr lang="en-US" dirty="0">
                <a:latin typeface="Bookman Old Style" panose="02050604050505020204" pitchFamily="18" charset="0"/>
              </a:rPr>
              <a:t>Cannot be magically put to sleep</a:t>
            </a:r>
          </a:p>
          <a:p>
            <a:r>
              <a:rPr lang="en-US" dirty="0">
                <a:latin typeface="Bookman Old Style" panose="02050604050505020204" pitchFamily="18" charset="0"/>
              </a:rPr>
              <a:t>Two additional skills (more on that later)</a:t>
            </a:r>
          </a:p>
          <a:p>
            <a:endParaRPr lang="en-US" dirty="0">
              <a:latin typeface="Bookman Old Style" panose="02050604050505020204" pitchFamily="18" charset="0"/>
            </a:endParaRPr>
          </a:p>
        </p:txBody>
      </p:sp>
      <p:pic>
        <p:nvPicPr>
          <p:cNvPr id="27650" name="Picture 2">
            <a:extLst>
              <a:ext uri="{FF2B5EF4-FFF2-40B4-BE49-F238E27FC236}">
                <a16:creationId xmlns:a16="http://schemas.microsoft.com/office/drawing/2014/main" id="{20DF6C2B-09AA-6A17-0EDA-2967A1E5F8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8423" y="307547"/>
            <a:ext cx="3456137" cy="5050515"/>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vex and vax!! | Vox machina, Critical role characters, Western anime">
            <a:extLst>
              <a:ext uri="{FF2B5EF4-FFF2-40B4-BE49-F238E27FC236}">
                <a16:creationId xmlns:a16="http://schemas.microsoft.com/office/drawing/2014/main" id="{54F8B92D-CA59-B49D-0D00-503C9752789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548" t="1757" r="14721"/>
          <a:stretch/>
        </p:blipFill>
        <p:spPr bwMode="auto">
          <a:xfrm>
            <a:off x="1588169" y="4595528"/>
            <a:ext cx="2775284" cy="2197099"/>
          </a:xfrm>
          <a:prstGeom prst="rect">
            <a:avLst/>
          </a:prstGeom>
          <a:noFill/>
          <a:extLst>
            <a:ext uri="{909E8E84-426E-40DD-AFC4-6F175D3DCCD1}">
              <a14:hiddenFill xmlns:a14="http://schemas.microsoft.com/office/drawing/2010/main">
                <a:solidFill>
                  <a:srgbClr val="FFFFFF"/>
                </a:solidFill>
              </a14:hiddenFill>
            </a:ext>
          </a:extLst>
        </p:spPr>
      </p:pic>
      <p:pic>
        <p:nvPicPr>
          <p:cNvPr id="27654" name="Picture 6" descr="Simon Aumar | Forgotten Realms Wiki | Fandom">
            <a:extLst>
              <a:ext uri="{FF2B5EF4-FFF2-40B4-BE49-F238E27FC236}">
                <a16:creationId xmlns:a16="http://schemas.microsoft.com/office/drawing/2014/main" id="{A2A7CF34-EA84-0545-3C3C-FDD14E0B41B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4233" t="8080" b="21102"/>
          <a:stretch/>
        </p:blipFill>
        <p:spPr bwMode="auto">
          <a:xfrm>
            <a:off x="5547580" y="4579995"/>
            <a:ext cx="1796716" cy="2228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881940"/>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76304-8F2B-3185-136F-D3A59B0E5F58}"/>
              </a:ext>
            </a:extLst>
          </p:cNvPr>
          <p:cNvSpPr>
            <a:spLocks noGrp="1"/>
          </p:cNvSpPr>
          <p:nvPr>
            <p:ph type="title"/>
          </p:nvPr>
        </p:nvSpPr>
        <p:spPr>
          <a:xfrm>
            <a:off x="838200" y="1"/>
            <a:ext cx="10515600" cy="891540"/>
          </a:xfrm>
        </p:spPr>
        <p:txBody>
          <a:bodyPr/>
          <a:lstStyle/>
          <a:p>
            <a:pPr algn="ctr"/>
            <a:r>
              <a:rPr lang="en-US" dirty="0">
                <a:latin typeface="Algerian" panose="04020705040A02060702" pitchFamily="82" charset="0"/>
              </a:rPr>
              <a:t>Half-orc</a:t>
            </a:r>
          </a:p>
        </p:txBody>
      </p:sp>
      <p:sp>
        <p:nvSpPr>
          <p:cNvPr id="6" name="Content Placeholder 2">
            <a:extLst>
              <a:ext uri="{FF2B5EF4-FFF2-40B4-BE49-F238E27FC236}">
                <a16:creationId xmlns:a16="http://schemas.microsoft.com/office/drawing/2014/main" id="{761BD017-054C-2C23-604D-98F36EBC082D}"/>
              </a:ext>
            </a:extLst>
          </p:cNvPr>
          <p:cNvSpPr txBox="1">
            <a:spLocks/>
          </p:cNvSpPr>
          <p:nvPr/>
        </p:nvSpPr>
        <p:spPr>
          <a:xfrm>
            <a:off x="838201" y="804109"/>
            <a:ext cx="10515600" cy="270510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Bookman Old Style" panose="02050604050505020204" pitchFamily="18" charset="0"/>
              </a:rPr>
              <a:t>Languages: Common, Orc</a:t>
            </a:r>
          </a:p>
          <a:p>
            <a:r>
              <a:rPr lang="en-US" dirty="0">
                <a:latin typeface="Bookman Old Style" panose="02050604050505020204" pitchFamily="18" charset="0"/>
              </a:rPr>
              <a:t>Lifespan: 75 years (adulthood at 14)</a:t>
            </a:r>
          </a:p>
          <a:p>
            <a:r>
              <a:rPr lang="en-US" dirty="0">
                <a:latin typeface="Bookman Old Style" panose="02050604050505020204" pitchFamily="18" charset="0"/>
              </a:rPr>
              <a:t>60ft Darkvision</a:t>
            </a:r>
          </a:p>
          <a:p>
            <a:r>
              <a:rPr lang="en-US" dirty="0">
                <a:latin typeface="Bookman Old Style" panose="02050604050505020204" pitchFamily="18" charset="0"/>
              </a:rPr>
              <a:t>Naturally Intimidating</a:t>
            </a:r>
          </a:p>
          <a:p>
            <a:r>
              <a:rPr lang="en-US" dirty="0">
                <a:latin typeface="Bookman Old Style" panose="02050604050505020204" pitchFamily="18" charset="0"/>
              </a:rPr>
              <a:t>Can keep themselves from dying </a:t>
            </a:r>
            <a:r>
              <a:rPr lang="en-US" i="1" dirty="0">
                <a:latin typeface="Bookman Old Style" panose="02050604050505020204" pitchFamily="18" charset="0"/>
              </a:rPr>
              <a:t>once</a:t>
            </a:r>
            <a:endParaRPr lang="en-US" dirty="0">
              <a:latin typeface="Bookman Old Style" panose="02050604050505020204" pitchFamily="18" charset="0"/>
            </a:endParaRPr>
          </a:p>
          <a:p>
            <a:r>
              <a:rPr lang="en-US" dirty="0">
                <a:latin typeface="Bookman Old Style" panose="02050604050505020204" pitchFamily="18" charset="0"/>
              </a:rPr>
              <a:t>Critical attacks do even more magic</a:t>
            </a:r>
          </a:p>
        </p:txBody>
      </p:sp>
      <p:pic>
        <p:nvPicPr>
          <p:cNvPr id="28674" name="Picture 2">
            <a:extLst>
              <a:ext uri="{FF2B5EF4-FFF2-40B4-BE49-F238E27FC236}">
                <a16:creationId xmlns:a16="http://schemas.microsoft.com/office/drawing/2014/main" id="{CD16CF00-9FC2-A863-82CB-B6881B7E1B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0449" y="318234"/>
            <a:ext cx="3063352" cy="4078088"/>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a:extLst>
              <a:ext uri="{FF2B5EF4-FFF2-40B4-BE49-F238E27FC236}">
                <a16:creationId xmlns:a16="http://schemas.microsoft.com/office/drawing/2014/main" id="{3A44F1B8-0FC9-97E7-0F53-E534B7C6FB5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3497" t="10555" r="8075" b="7134"/>
          <a:stretch/>
        </p:blipFill>
        <p:spPr bwMode="auto">
          <a:xfrm>
            <a:off x="4198678" y="3761652"/>
            <a:ext cx="1806570" cy="2929434"/>
          </a:xfrm>
          <a:prstGeom prst="rect">
            <a:avLst/>
          </a:prstGeom>
          <a:noFill/>
          <a:extLst>
            <a:ext uri="{909E8E84-426E-40DD-AFC4-6F175D3DCCD1}">
              <a14:hiddenFill xmlns:a14="http://schemas.microsoft.com/office/drawing/2010/main">
                <a:solidFill>
                  <a:srgbClr val="FFFFFF"/>
                </a:solidFill>
              </a14:hiddenFill>
            </a:ext>
          </a:extLst>
        </p:spPr>
      </p:pic>
      <p:pic>
        <p:nvPicPr>
          <p:cNvPr id="28678" name="Picture 6" descr="Meet the 'Warcraft' warriors: Toby Kebbell plays noble orc Durotan">
            <a:extLst>
              <a:ext uri="{FF2B5EF4-FFF2-40B4-BE49-F238E27FC236}">
                <a16:creationId xmlns:a16="http://schemas.microsoft.com/office/drawing/2014/main" id="{42EF6881-B174-2A50-918C-0F0BF5A312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74840" y="4632057"/>
            <a:ext cx="3643322" cy="2059029"/>
          </a:xfrm>
          <a:prstGeom prst="rect">
            <a:avLst/>
          </a:prstGeom>
          <a:noFill/>
          <a:extLst>
            <a:ext uri="{909E8E84-426E-40DD-AFC4-6F175D3DCCD1}">
              <a14:hiddenFill xmlns:a14="http://schemas.microsoft.com/office/drawing/2010/main">
                <a:solidFill>
                  <a:srgbClr val="FFFFFF"/>
                </a:solidFill>
              </a14:hiddenFill>
            </a:ext>
          </a:extLst>
        </p:spPr>
      </p:pic>
      <p:pic>
        <p:nvPicPr>
          <p:cNvPr id="28680" name="Picture 8" descr="Skyrim:Old Orc - The Unofficial Elder Scrolls Pages (UESP)">
            <a:extLst>
              <a:ext uri="{FF2B5EF4-FFF2-40B4-BE49-F238E27FC236}">
                <a16:creationId xmlns:a16="http://schemas.microsoft.com/office/drawing/2014/main" id="{FE570C88-F442-BA04-3A7C-02FAC09E6D3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8739" r="19491"/>
          <a:stretch/>
        </p:blipFill>
        <p:spPr bwMode="auto">
          <a:xfrm>
            <a:off x="1498105" y="3807986"/>
            <a:ext cx="1806570" cy="2924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3826042"/>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76304-8F2B-3185-136F-D3A59B0E5F58}"/>
              </a:ext>
            </a:extLst>
          </p:cNvPr>
          <p:cNvSpPr>
            <a:spLocks noGrp="1"/>
          </p:cNvSpPr>
          <p:nvPr>
            <p:ph type="title"/>
          </p:nvPr>
        </p:nvSpPr>
        <p:spPr>
          <a:xfrm>
            <a:off x="838200" y="1"/>
            <a:ext cx="10515600" cy="891540"/>
          </a:xfrm>
        </p:spPr>
        <p:txBody>
          <a:bodyPr/>
          <a:lstStyle/>
          <a:p>
            <a:pPr algn="ctr"/>
            <a:r>
              <a:rPr lang="en-US" dirty="0">
                <a:latin typeface="Algerian" panose="04020705040A02060702" pitchFamily="82" charset="0"/>
              </a:rPr>
              <a:t>Tiefling</a:t>
            </a:r>
          </a:p>
        </p:txBody>
      </p:sp>
      <p:sp>
        <p:nvSpPr>
          <p:cNvPr id="6" name="Content Placeholder 2">
            <a:extLst>
              <a:ext uri="{FF2B5EF4-FFF2-40B4-BE49-F238E27FC236}">
                <a16:creationId xmlns:a16="http://schemas.microsoft.com/office/drawing/2014/main" id="{761BD017-054C-2C23-604D-98F36EBC082D}"/>
              </a:ext>
            </a:extLst>
          </p:cNvPr>
          <p:cNvSpPr txBox="1">
            <a:spLocks/>
          </p:cNvSpPr>
          <p:nvPr/>
        </p:nvSpPr>
        <p:spPr>
          <a:xfrm>
            <a:off x="838201" y="723899"/>
            <a:ext cx="10515600" cy="242837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Bookman Old Style" panose="02050604050505020204" pitchFamily="18" charset="0"/>
              </a:rPr>
              <a:t>Languages: Common, Infernal</a:t>
            </a:r>
          </a:p>
          <a:p>
            <a:r>
              <a:rPr lang="en-US" dirty="0">
                <a:latin typeface="Bookman Old Style" panose="02050604050505020204" pitchFamily="18" charset="0"/>
              </a:rPr>
              <a:t>Lifespan: About a century</a:t>
            </a:r>
          </a:p>
          <a:p>
            <a:r>
              <a:rPr lang="en-US" dirty="0">
                <a:latin typeface="Bookman Old Style" panose="02050604050505020204" pitchFamily="18" charset="0"/>
              </a:rPr>
              <a:t>60ft Darkvision</a:t>
            </a:r>
          </a:p>
          <a:p>
            <a:r>
              <a:rPr lang="en-US" dirty="0">
                <a:latin typeface="Bookman Old Style" panose="02050604050505020204" pitchFamily="18" charset="0"/>
              </a:rPr>
              <a:t>Resistance to fire damage</a:t>
            </a:r>
          </a:p>
          <a:p>
            <a:r>
              <a:rPr lang="en-US" dirty="0">
                <a:latin typeface="Bookman Old Style" panose="02050604050505020204" pitchFamily="18" charset="0"/>
              </a:rPr>
              <a:t>Natural magic grants three specific spells</a:t>
            </a:r>
          </a:p>
        </p:txBody>
      </p:sp>
      <p:pic>
        <p:nvPicPr>
          <p:cNvPr id="29698" name="Picture 2" descr="Jester Lavorre | Critical Role Wiki | Fandom">
            <a:extLst>
              <a:ext uri="{FF2B5EF4-FFF2-40B4-BE49-F238E27FC236}">
                <a16:creationId xmlns:a16="http://schemas.microsoft.com/office/drawing/2014/main" id="{D3BB45AA-8740-C255-BAB6-28B7D84C72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393" t="11665" r="22033"/>
          <a:stretch/>
        </p:blipFill>
        <p:spPr bwMode="auto">
          <a:xfrm>
            <a:off x="3578957" y="3186555"/>
            <a:ext cx="1859317" cy="3306375"/>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Zahra Hydris | Critical Role Wiki | Fandom">
            <a:extLst>
              <a:ext uri="{FF2B5EF4-FFF2-40B4-BE49-F238E27FC236}">
                <a16:creationId xmlns:a16="http://schemas.microsoft.com/office/drawing/2014/main" id="{78B4ABF6-0FEF-9BDB-6141-8C60F2C966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687" y="3261838"/>
            <a:ext cx="2706039" cy="3231092"/>
          </a:xfrm>
          <a:prstGeom prst="rect">
            <a:avLst/>
          </a:prstGeom>
          <a:noFill/>
          <a:extLst>
            <a:ext uri="{909E8E84-426E-40DD-AFC4-6F175D3DCCD1}">
              <a14:hiddenFill xmlns:a14="http://schemas.microsoft.com/office/drawing/2010/main">
                <a:solidFill>
                  <a:srgbClr val="FFFFFF"/>
                </a:solidFill>
              </a14:hiddenFill>
            </a:ext>
          </a:extLst>
        </p:spPr>
      </p:pic>
      <p:pic>
        <p:nvPicPr>
          <p:cNvPr id="29702" name="Picture 6" descr="SDCC 2022: Dungeons &amp; Dragons' Sophia Lillis is also a Critical Role fan -  Polygon">
            <a:extLst>
              <a:ext uri="{FF2B5EF4-FFF2-40B4-BE49-F238E27FC236}">
                <a16:creationId xmlns:a16="http://schemas.microsoft.com/office/drawing/2014/main" id="{F6C576C8-2A8B-6F29-D04D-BFF971D5625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8795" r="15113"/>
          <a:stretch/>
        </p:blipFill>
        <p:spPr bwMode="auto">
          <a:xfrm>
            <a:off x="5740504" y="3429000"/>
            <a:ext cx="2940844" cy="2951092"/>
          </a:xfrm>
          <a:prstGeom prst="rect">
            <a:avLst/>
          </a:prstGeom>
          <a:noFill/>
          <a:extLst>
            <a:ext uri="{909E8E84-426E-40DD-AFC4-6F175D3DCCD1}">
              <a14:hiddenFill xmlns:a14="http://schemas.microsoft.com/office/drawing/2010/main">
                <a:solidFill>
                  <a:srgbClr val="FFFFFF"/>
                </a:solidFill>
              </a14:hiddenFill>
            </a:ext>
          </a:extLst>
        </p:spPr>
      </p:pic>
      <p:pic>
        <p:nvPicPr>
          <p:cNvPr id="29704" name="Picture 8">
            <a:extLst>
              <a:ext uri="{FF2B5EF4-FFF2-40B4-BE49-F238E27FC236}">
                <a16:creationId xmlns:a16="http://schemas.microsoft.com/office/drawing/2014/main" id="{CABCE8D3-4CCD-2B1E-7DB3-59639D8F5E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83579" y="212485"/>
            <a:ext cx="3156285" cy="4971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59000"/>
      </p:ext>
    </p:extLst>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D097B-3DE9-496E-9350-5E948627665C}"/>
              </a:ext>
            </a:extLst>
          </p:cNvPr>
          <p:cNvSpPr>
            <a:spLocks noGrp="1"/>
          </p:cNvSpPr>
          <p:nvPr>
            <p:ph type="title"/>
          </p:nvPr>
        </p:nvSpPr>
        <p:spPr/>
        <p:txBody>
          <a:bodyPr/>
          <a:lstStyle/>
          <a:p>
            <a:r>
              <a:rPr lang="en-US" dirty="0">
                <a:latin typeface="Old English Text MT" panose="03040902040508030806" pitchFamily="66" charset="0"/>
              </a:rPr>
              <a:t>The 9 Races</a:t>
            </a:r>
          </a:p>
        </p:txBody>
      </p:sp>
      <p:sp>
        <p:nvSpPr>
          <p:cNvPr id="3" name="Content Placeholder 2">
            <a:extLst>
              <a:ext uri="{FF2B5EF4-FFF2-40B4-BE49-F238E27FC236}">
                <a16:creationId xmlns:a16="http://schemas.microsoft.com/office/drawing/2014/main" id="{1890E952-7E1C-2CE9-E0DF-E6A978F3C05D}"/>
              </a:ext>
            </a:extLst>
          </p:cNvPr>
          <p:cNvSpPr>
            <a:spLocks noGrp="1"/>
          </p:cNvSpPr>
          <p:nvPr>
            <p:ph idx="1"/>
          </p:nvPr>
        </p:nvSpPr>
        <p:spPr>
          <a:xfrm>
            <a:off x="838200" y="1825625"/>
            <a:ext cx="5257800" cy="4351338"/>
          </a:xfrm>
        </p:spPr>
        <p:txBody>
          <a:bodyPr>
            <a:normAutofit fontScale="92500" lnSpcReduction="20000"/>
          </a:bodyPr>
          <a:lstStyle/>
          <a:p>
            <a:pPr>
              <a:lnSpc>
                <a:spcPct val="200000"/>
              </a:lnSpc>
              <a:spcBef>
                <a:spcPts val="0"/>
              </a:spcBef>
            </a:pPr>
            <a:r>
              <a:rPr lang="en-US" dirty="0">
                <a:latin typeface="Bookman Old Style" panose="02050604050505020204" pitchFamily="18" charset="0"/>
              </a:rPr>
              <a:t>Dwarf</a:t>
            </a:r>
          </a:p>
          <a:p>
            <a:pPr>
              <a:lnSpc>
                <a:spcPct val="200000"/>
              </a:lnSpc>
              <a:spcBef>
                <a:spcPts val="0"/>
              </a:spcBef>
            </a:pPr>
            <a:r>
              <a:rPr lang="en-US" dirty="0">
                <a:latin typeface="Bookman Old Style" panose="02050604050505020204" pitchFamily="18" charset="0"/>
              </a:rPr>
              <a:t>Elf</a:t>
            </a:r>
          </a:p>
          <a:p>
            <a:pPr>
              <a:lnSpc>
                <a:spcPct val="200000"/>
              </a:lnSpc>
              <a:spcBef>
                <a:spcPts val="0"/>
              </a:spcBef>
            </a:pPr>
            <a:r>
              <a:rPr lang="en-US" dirty="0">
                <a:latin typeface="Bookman Old Style" panose="02050604050505020204" pitchFamily="18" charset="0"/>
              </a:rPr>
              <a:t>Halfling</a:t>
            </a:r>
          </a:p>
          <a:p>
            <a:pPr>
              <a:lnSpc>
                <a:spcPct val="200000"/>
              </a:lnSpc>
              <a:spcBef>
                <a:spcPts val="0"/>
              </a:spcBef>
            </a:pPr>
            <a:r>
              <a:rPr lang="en-US" dirty="0">
                <a:latin typeface="Bookman Old Style" panose="02050604050505020204" pitchFamily="18" charset="0"/>
              </a:rPr>
              <a:t>Human</a:t>
            </a:r>
          </a:p>
          <a:p>
            <a:pPr>
              <a:lnSpc>
                <a:spcPct val="200000"/>
              </a:lnSpc>
              <a:spcBef>
                <a:spcPts val="0"/>
              </a:spcBef>
            </a:pPr>
            <a:r>
              <a:rPr lang="en-US" dirty="0">
                <a:latin typeface="Bookman Old Style" panose="02050604050505020204" pitchFamily="18" charset="0"/>
              </a:rPr>
              <a:t>Dragonborn</a:t>
            </a:r>
          </a:p>
          <a:p>
            <a:pPr>
              <a:lnSpc>
                <a:spcPct val="200000"/>
              </a:lnSpc>
              <a:spcBef>
                <a:spcPts val="0"/>
              </a:spcBef>
            </a:pPr>
            <a:r>
              <a:rPr lang="en-US" dirty="0">
                <a:latin typeface="Bookman Old Style" panose="02050604050505020204" pitchFamily="18" charset="0"/>
              </a:rPr>
              <a:t>Gnome</a:t>
            </a:r>
          </a:p>
        </p:txBody>
      </p:sp>
      <p:sp>
        <p:nvSpPr>
          <p:cNvPr id="4" name="Content Placeholder 2">
            <a:extLst>
              <a:ext uri="{FF2B5EF4-FFF2-40B4-BE49-F238E27FC236}">
                <a16:creationId xmlns:a16="http://schemas.microsoft.com/office/drawing/2014/main" id="{310E32E1-B380-78E5-ACEC-397A9C1F3D24}"/>
              </a:ext>
            </a:extLst>
          </p:cNvPr>
          <p:cNvSpPr txBox="1">
            <a:spLocks/>
          </p:cNvSpPr>
          <p:nvPr/>
        </p:nvSpPr>
        <p:spPr>
          <a:xfrm>
            <a:off x="3789802" y="1825625"/>
            <a:ext cx="3029639" cy="486454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spcBef>
                <a:spcPts val="0"/>
              </a:spcBef>
            </a:pPr>
            <a:r>
              <a:rPr lang="en-US" dirty="0">
                <a:latin typeface="Bookman Old Style" panose="02050604050505020204" pitchFamily="18" charset="0"/>
              </a:rPr>
              <a:t>Half-elf</a:t>
            </a:r>
          </a:p>
          <a:p>
            <a:pPr>
              <a:lnSpc>
                <a:spcPct val="200000"/>
              </a:lnSpc>
              <a:spcBef>
                <a:spcPts val="0"/>
              </a:spcBef>
            </a:pPr>
            <a:r>
              <a:rPr lang="en-US" dirty="0">
                <a:latin typeface="Bookman Old Style" panose="02050604050505020204" pitchFamily="18" charset="0"/>
              </a:rPr>
              <a:t>Half-orc</a:t>
            </a:r>
          </a:p>
          <a:p>
            <a:pPr>
              <a:lnSpc>
                <a:spcPct val="200000"/>
              </a:lnSpc>
              <a:spcBef>
                <a:spcPts val="0"/>
              </a:spcBef>
            </a:pPr>
            <a:r>
              <a:rPr lang="en-US" dirty="0">
                <a:latin typeface="Bookman Old Style" panose="02050604050505020204" pitchFamily="18" charset="0"/>
              </a:rPr>
              <a:t>Tiefling</a:t>
            </a:r>
          </a:p>
          <a:p>
            <a:pPr marL="0" indent="0">
              <a:lnSpc>
                <a:spcPct val="120000"/>
              </a:lnSpc>
              <a:spcBef>
                <a:spcPts val="0"/>
              </a:spcBef>
              <a:buNone/>
            </a:pPr>
            <a:endParaRPr lang="en-US" dirty="0">
              <a:latin typeface="Bookman Old Style" panose="02050604050505020204" pitchFamily="18" charset="0"/>
            </a:endParaRPr>
          </a:p>
          <a:p>
            <a:pPr marL="0" indent="0">
              <a:lnSpc>
                <a:spcPct val="120000"/>
              </a:lnSpc>
              <a:spcBef>
                <a:spcPts val="0"/>
              </a:spcBef>
              <a:buNone/>
            </a:pPr>
            <a:r>
              <a:rPr lang="en-US" dirty="0">
                <a:latin typeface="Bookman Old Style" panose="02050604050505020204" pitchFamily="18" charset="0"/>
              </a:rPr>
              <a:t>*</a:t>
            </a:r>
            <a:r>
              <a:rPr lang="en-US" sz="2400" i="1" dirty="0">
                <a:latin typeface="Bookman Old Style" panose="02050604050505020204" pitchFamily="18" charset="0"/>
              </a:rPr>
              <a:t>Height and weight       alternative   options</a:t>
            </a:r>
            <a:endParaRPr lang="en-US" i="1" dirty="0">
              <a:latin typeface="Bookman Old Style" panose="02050604050505020204" pitchFamily="18" charset="0"/>
            </a:endParaRPr>
          </a:p>
        </p:txBody>
      </p:sp>
      <p:grpSp>
        <p:nvGrpSpPr>
          <p:cNvPr id="5" name="Group 4">
            <a:extLst>
              <a:ext uri="{FF2B5EF4-FFF2-40B4-BE49-F238E27FC236}">
                <a16:creationId xmlns:a16="http://schemas.microsoft.com/office/drawing/2014/main" id="{2AD45B94-BDB5-073B-9E8A-31E8238A34E9}"/>
              </a:ext>
            </a:extLst>
          </p:cNvPr>
          <p:cNvGrpSpPr/>
          <p:nvPr/>
        </p:nvGrpSpPr>
        <p:grpSpPr>
          <a:xfrm>
            <a:off x="6076758" y="525376"/>
            <a:ext cx="5941688" cy="1952186"/>
            <a:chOff x="6015935" y="3429000"/>
            <a:chExt cx="5941688" cy="1952186"/>
          </a:xfrm>
        </p:grpSpPr>
        <p:pic>
          <p:nvPicPr>
            <p:cNvPr id="6" name="Picture 5">
              <a:extLst>
                <a:ext uri="{FF2B5EF4-FFF2-40B4-BE49-F238E27FC236}">
                  <a16:creationId xmlns:a16="http://schemas.microsoft.com/office/drawing/2014/main" id="{DBF9B854-3A67-CF3F-AABA-29243B75782F}"/>
                </a:ext>
              </a:extLst>
            </p:cNvPr>
            <p:cNvPicPr>
              <a:picLocks noChangeAspect="1"/>
            </p:cNvPicPr>
            <p:nvPr/>
          </p:nvPicPr>
          <p:blipFill rotWithShape="1">
            <a:blip r:embed="rId5"/>
            <a:srcRect l="40981"/>
            <a:stretch/>
          </p:blipFill>
          <p:spPr>
            <a:xfrm>
              <a:off x="6015935" y="3429000"/>
              <a:ext cx="5941688" cy="1952186"/>
            </a:xfrm>
            <a:prstGeom prst="rect">
              <a:avLst/>
            </a:prstGeom>
          </p:spPr>
        </p:pic>
        <p:sp>
          <p:nvSpPr>
            <p:cNvPr id="7" name="Oval 6">
              <a:extLst>
                <a:ext uri="{FF2B5EF4-FFF2-40B4-BE49-F238E27FC236}">
                  <a16:creationId xmlns:a16="http://schemas.microsoft.com/office/drawing/2014/main" id="{FCF0BE51-8DE5-E318-829B-4F56887683C6}"/>
                </a:ext>
              </a:extLst>
            </p:cNvPr>
            <p:cNvSpPr/>
            <p:nvPr/>
          </p:nvSpPr>
          <p:spPr>
            <a:xfrm>
              <a:off x="6015935" y="4348980"/>
              <a:ext cx="2069432" cy="1006871"/>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85BD70D5-23F5-0214-382B-20D1EE4D7664}"/>
              </a:ext>
            </a:extLst>
          </p:cNvPr>
          <p:cNvPicPr>
            <a:picLocks noChangeAspect="1"/>
          </p:cNvPicPr>
          <p:nvPr/>
        </p:nvPicPr>
        <p:blipFill>
          <a:blip r:embed="rId6"/>
          <a:stretch>
            <a:fillRect/>
          </a:stretch>
        </p:blipFill>
        <p:spPr>
          <a:xfrm>
            <a:off x="6096000" y="2743144"/>
            <a:ext cx="5613689" cy="3543482"/>
          </a:xfrm>
          <a:prstGeom prst="rect">
            <a:avLst/>
          </a:prstGeom>
        </p:spPr>
      </p:pic>
      <p:sp>
        <p:nvSpPr>
          <p:cNvPr id="11" name="Oval 10">
            <a:extLst>
              <a:ext uri="{FF2B5EF4-FFF2-40B4-BE49-F238E27FC236}">
                <a16:creationId xmlns:a16="http://schemas.microsoft.com/office/drawing/2014/main" id="{3277D998-848C-4111-2442-C9298A778435}"/>
              </a:ext>
            </a:extLst>
          </p:cNvPr>
          <p:cNvSpPr/>
          <p:nvPr/>
        </p:nvSpPr>
        <p:spPr>
          <a:xfrm>
            <a:off x="8229848" y="2925564"/>
            <a:ext cx="3352551" cy="1006871"/>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D1D2627-56ED-8C93-A701-221247C610AF}"/>
              </a:ext>
            </a:extLst>
          </p:cNvPr>
          <p:cNvSpPr/>
          <p:nvPr/>
        </p:nvSpPr>
        <p:spPr>
          <a:xfrm>
            <a:off x="6076758" y="3705727"/>
            <a:ext cx="2069432" cy="261879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6082659"/>
      </p:ext>
    </p:extLst>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FAAB2-8FE6-F43E-890F-7DD3A878BCD5}"/>
              </a:ext>
            </a:extLst>
          </p:cNvPr>
          <p:cNvSpPr>
            <a:spLocks noGrp="1"/>
          </p:cNvSpPr>
          <p:nvPr>
            <p:ph type="ctrTitle"/>
          </p:nvPr>
        </p:nvSpPr>
        <p:spPr>
          <a:xfrm>
            <a:off x="1524000" y="1122363"/>
            <a:ext cx="9174480" cy="2387600"/>
          </a:xfrm>
        </p:spPr>
        <p:txBody>
          <a:bodyPr/>
          <a:lstStyle/>
          <a:p>
            <a:r>
              <a:rPr lang="en-US" dirty="0">
                <a:latin typeface="Old English Text MT" panose="03040902040508030806" pitchFamily="66" charset="0"/>
              </a:rPr>
              <a:t>Stats</a:t>
            </a:r>
          </a:p>
        </p:txBody>
      </p:sp>
      <p:pic>
        <p:nvPicPr>
          <p:cNvPr id="1026" name="Picture 2">
            <a:extLst>
              <a:ext uri="{FF2B5EF4-FFF2-40B4-BE49-F238E27FC236}">
                <a16:creationId xmlns:a16="http://schemas.microsoft.com/office/drawing/2014/main" id="{03DAE891-06BD-601F-8823-D991872320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2625" y="0"/>
            <a:ext cx="2619375" cy="27527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AC9ED6F-498E-62A0-9431-D8E6A89603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933950"/>
            <a:ext cx="3705225" cy="1924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7353712"/>
      </p:ext>
    </p:extLst>
  </p:cSld>
  <p:clrMapOvr>
    <a:overrideClrMapping bg1="lt1" tx1="dk1" bg2="lt2" tx2="dk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3DAE891-06BD-601F-8823-D991872320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2625" y="0"/>
            <a:ext cx="2619375" cy="27527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AC9ED6F-498E-62A0-9431-D8E6A89603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6674" y="4629150"/>
            <a:ext cx="3705225" cy="19240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EB50755-7E71-D4A3-F655-824A1DE543BC}"/>
              </a:ext>
            </a:extLst>
          </p:cNvPr>
          <p:cNvPicPr>
            <a:picLocks noChangeAspect="1"/>
          </p:cNvPicPr>
          <p:nvPr/>
        </p:nvPicPr>
        <p:blipFill>
          <a:blip r:embed="rId6"/>
          <a:stretch>
            <a:fillRect/>
          </a:stretch>
        </p:blipFill>
        <p:spPr>
          <a:xfrm>
            <a:off x="139867" y="16484"/>
            <a:ext cx="2619375" cy="6841516"/>
          </a:xfrm>
          <a:prstGeom prst="rect">
            <a:avLst/>
          </a:prstGeom>
        </p:spPr>
      </p:pic>
      <p:pic>
        <p:nvPicPr>
          <p:cNvPr id="8" name="Picture 7">
            <a:extLst>
              <a:ext uri="{FF2B5EF4-FFF2-40B4-BE49-F238E27FC236}">
                <a16:creationId xmlns:a16="http://schemas.microsoft.com/office/drawing/2014/main" id="{A05F4BAE-26D5-A4D2-7862-CF2F2FCB6388}"/>
              </a:ext>
            </a:extLst>
          </p:cNvPr>
          <p:cNvPicPr>
            <a:picLocks noChangeAspect="1"/>
          </p:cNvPicPr>
          <p:nvPr/>
        </p:nvPicPr>
        <p:blipFill rotWithShape="1">
          <a:blip r:embed="rId6"/>
          <a:srcRect t="-1" r="63059" b="53367"/>
          <a:stretch/>
        </p:blipFill>
        <p:spPr>
          <a:xfrm>
            <a:off x="3478779" y="16484"/>
            <a:ext cx="1905860" cy="6283976"/>
          </a:xfrm>
          <a:prstGeom prst="rect">
            <a:avLst/>
          </a:prstGeom>
        </p:spPr>
      </p:pic>
      <p:pic>
        <p:nvPicPr>
          <p:cNvPr id="14" name="Picture 13">
            <a:extLst>
              <a:ext uri="{FF2B5EF4-FFF2-40B4-BE49-F238E27FC236}">
                <a16:creationId xmlns:a16="http://schemas.microsoft.com/office/drawing/2014/main" id="{9CB6C7FE-AB4A-B14A-2CC9-C0C39BDF834E}"/>
              </a:ext>
            </a:extLst>
          </p:cNvPr>
          <p:cNvPicPr>
            <a:picLocks noChangeAspect="1"/>
          </p:cNvPicPr>
          <p:nvPr/>
        </p:nvPicPr>
        <p:blipFill rotWithShape="1">
          <a:blip r:embed="rId6"/>
          <a:srcRect t="46600" r="63249" b="7005"/>
          <a:stretch/>
        </p:blipFill>
        <p:spPr>
          <a:xfrm>
            <a:off x="5677726" y="574024"/>
            <a:ext cx="1905860" cy="6283976"/>
          </a:xfrm>
          <a:prstGeom prst="rect">
            <a:avLst/>
          </a:prstGeom>
        </p:spPr>
      </p:pic>
      <p:sp>
        <p:nvSpPr>
          <p:cNvPr id="15" name="TextBox 14">
            <a:extLst>
              <a:ext uri="{FF2B5EF4-FFF2-40B4-BE49-F238E27FC236}">
                <a16:creationId xmlns:a16="http://schemas.microsoft.com/office/drawing/2014/main" id="{AE175B5C-DBFC-8C48-5140-F6A90233FBA4}"/>
              </a:ext>
            </a:extLst>
          </p:cNvPr>
          <p:cNvSpPr txBox="1"/>
          <p:nvPr/>
        </p:nvSpPr>
        <p:spPr>
          <a:xfrm>
            <a:off x="8163256" y="2906107"/>
            <a:ext cx="3888877" cy="1569660"/>
          </a:xfrm>
          <a:prstGeom prst="rect">
            <a:avLst/>
          </a:prstGeom>
          <a:noFill/>
        </p:spPr>
        <p:txBody>
          <a:bodyPr wrap="square" rtlCol="0">
            <a:spAutoFit/>
          </a:bodyPr>
          <a:lstStyle/>
          <a:p>
            <a:r>
              <a:rPr lang="en-US" sz="2400" dirty="0">
                <a:latin typeface="Bookman Old Style" panose="02050604050505020204" pitchFamily="18" charset="0"/>
              </a:rPr>
              <a:t>*Put a mark next to the ones that are important for your character’s class!</a:t>
            </a:r>
          </a:p>
        </p:txBody>
      </p:sp>
    </p:spTree>
    <p:extLst>
      <p:ext uri="{BB962C8B-B14F-4D97-AF65-F5344CB8AC3E}">
        <p14:creationId xmlns:p14="http://schemas.microsoft.com/office/powerpoint/2010/main" val="3853562942"/>
      </p:ext>
    </p:extLst>
  </p:cSld>
  <p:clrMapOvr>
    <a:overrideClrMapping bg1="lt1" tx1="dk1" bg2="lt2" tx2="dk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5F4BAE-26D5-A4D2-7862-CF2F2FCB6388}"/>
              </a:ext>
            </a:extLst>
          </p:cNvPr>
          <p:cNvPicPr>
            <a:picLocks noChangeAspect="1"/>
          </p:cNvPicPr>
          <p:nvPr/>
        </p:nvPicPr>
        <p:blipFill rotWithShape="1">
          <a:blip r:embed="rId4"/>
          <a:srcRect t="3292" r="63059" b="81790"/>
          <a:stretch/>
        </p:blipFill>
        <p:spPr>
          <a:xfrm>
            <a:off x="382652" y="1075263"/>
            <a:ext cx="2877650" cy="3035304"/>
          </a:xfrm>
          <a:prstGeom prst="rect">
            <a:avLst/>
          </a:prstGeom>
        </p:spPr>
      </p:pic>
      <p:pic>
        <p:nvPicPr>
          <p:cNvPr id="31746" name="Picture 2">
            <a:extLst>
              <a:ext uri="{FF2B5EF4-FFF2-40B4-BE49-F238E27FC236}">
                <a16:creationId xmlns:a16="http://schemas.microsoft.com/office/drawing/2014/main" id="{4A123610-9CE9-4BB4-7144-6FECD7207E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38283" y="565704"/>
            <a:ext cx="2171065" cy="3705284"/>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2">
            <a:extLst>
              <a:ext uri="{FF2B5EF4-FFF2-40B4-BE49-F238E27FC236}">
                <a16:creationId xmlns:a16="http://schemas.microsoft.com/office/drawing/2014/main" id="{713DA53B-A032-A440-8705-434648FAFD0B}"/>
              </a:ext>
            </a:extLst>
          </p:cNvPr>
          <p:cNvSpPr txBox="1">
            <a:spLocks/>
          </p:cNvSpPr>
          <p:nvPr/>
        </p:nvSpPr>
        <p:spPr>
          <a:xfrm>
            <a:off x="3433012" y="1123389"/>
            <a:ext cx="6596346" cy="37052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Bookman Old Style" panose="02050604050505020204" pitchFamily="18" charset="0"/>
              </a:rPr>
              <a:t>Main Use: Most Melee Combat and “Thrown” weapons</a:t>
            </a:r>
          </a:p>
          <a:p>
            <a:r>
              <a:rPr lang="en-US" dirty="0">
                <a:latin typeface="Bookman Old Style" panose="02050604050505020204" pitchFamily="18" charset="0"/>
              </a:rPr>
              <a:t>Primary Classes: Barbarian, Cleric, Fighter, and Paladin</a:t>
            </a:r>
          </a:p>
          <a:p>
            <a:r>
              <a:rPr lang="en-US" dirty="0">
                <a:latin typeface="Bookman Old Style" panose="02050604050505020204" pitchFamily="18" charset="0"/>
              </a:rPr>
              <a:t>Additional Uses: Jumping, carrying, and grappling and shoving enemies</a:t>
            </a:r>
          </a:p>
          <a:p>
            <a:r>
              <a:rPr lang="en-US" dirty="0">
                <a:latin typeface="Bookman Old Style" panose="02050604050505020204" pitchFamily="18" charset="0"/>
              </a:rPr>
              <a:t>Associated Skills: Athletics</a:t>
            </a:r>
          </a:p>
        </p:txBody>
      </p:sp>
      <p:pic>
        <p:nvPicPr>
          <p:cNvPr id="3" name="Picture 2">
            <a:extLst>
              <a:ext uri="{FF2B5EF4-FFF2-40B4-BE49-F238E27FC236}">
                <a16:creationId xmlns:a16="http://schemas.microsoft.com/office/drawing/2014/main" id="{29D794C8-C8AB-BC5C-724E-E1093A09CB68}"/>
              </a:ext>
            </a:extLst>
          </p:cNvPr>
          <p:cNvPicPr>
            <a:picLocks noChangeAspect="1"/>
          </p:cNvPicPr>
          <p:nvPr/>
        </p:nvPicPr>
        <p:blipFill rotWithShape="1">
          <a:blip r:embed="rId4"/>
          <a:srcRect l="40280" t="48466" r="5305" b="48240"/>
          <a:stretch/>
        </p:blipFill>
        <p:spPr>
          <a:xfrm>
            <a:off x="3056871" y="5158184"/>
            <a:ext cx="5823284" cy="920678"/>
          </a:xfrm>
          <a:prstGeom prst="rect">
            <a:avLst/>
          </a:prstGeom>
        </p:spPr>
      </p:pic>
      <p:pic>
        <p:nvPicPr>
          <p:cNvPr id="31748" name="Picture 4">
            <a:extLst>
              <a:ext uri="{FF2B5EF4-FFF2-40B4-BE49-F238E27FC236}">
                <a16:creationId xmlns:a16="http://schemas.microsoft.com/office/drawing/2014/main" id="{4E9EB764-7023-B12D-668D-6F94FDC5E8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93517" y="4270988"/>
            <a:ext cx="20955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31750" name="Picture 6">
            <a:extLst>
              <a:ext uri="{FF2B5EF4-FFF2-40B4-BE49-F238E27FC236}">
                <a16:creationId xmlns:a16="http://schemas.microsoft.com/office/drawing/2014/main" id="{3C6AB482-F6EC-C6B4-1F3D-6911DD4768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67800" y="4485300"/>
            <a:ext cx="3124200" cy="200977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CFD7F980-EE5D-8DF8-AA65-9A41F32EA93D}"/>
              </a:ext>
            </a:extLst>
          </p:cNvPr>
          <p:cNvSpPr txBox="1">
            <a:spLocks/>
          </p:cNvSpPr>
          <p:nvPr/>
        </p:nvSpPr>
        <p:spPr>
          <a:xfrm>
            <a:off x="838200" y="1"/>
            <a:ext cx="10515600" cy="8915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i="1" dirty="0">
                <a:latin typeface="Bookman Old Style" panose="02050604050505020204" pitchFamily="18" charset="0"/>
              </a:rPr>
              <a:t>measuring physical power</a:t>
            </a:r>
          </a:p>
        </p:txBody>
      </p:sp>
    </p:spTree>
    <p:extLst>
      <p:ext uri="{BB962C8B-B14F-4D97-AF65-F5344CB8AC3E}">
        <p14:creationId xmlns:p14="http://schemas.microsoft.com/office/powerpoint/2010/main" val="781031062"/>
      </p:ext>
    </p:extLst>
  </p:cSld>
  <p:clrMapOvr>
    <a:overrideClrMapping bg1="lt1" tx1="dk1" bg2="lt2" tx2="dk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713DA53B-A032-A440-8705-434648FAFD0B}"/>
              </a:ext>
            </a:extLst>
          </p:cNvPr>
          <p:cNvSpPr txBox="1">
            <a:spLocks/>
          </p:cNvSpPr>
          <p:nvPr/>
        </p:nvSpPr>
        <p:spPr>
          <a:xfrm>
            <a:off x="3368844" y="1059220"/>
            <a:ext cx="5809878" cy="411125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Bookman Old Style" panose="02050604050505020204" pitchFamily="18" charset="0"/>
              </a:rPr>
              <a:t>Main Use: Ranged Combat, melee  or thrown weapons with the “Finesse” property</a:t>
            </a:r>
          </a:p>
          <a:p>
            <a:r>
              <a:rPr lang="en-US" dirty="0">
                <a:latin typeface="Bookman Old Style" panose="02050604050505020204" pitchFamily="18" charset="0"/>
              </a:rPr>
              <a:t>Primary Classes: Bard, Fighter, Monk, Ranger, Rogue</a:t>
            </a:r>
          </a:p>
          <a:p>
            <a:r>
              <a:rPr lang="en-US" dirty="0">
                <a:latin typeface="Bookman Old Style" panose="02050604050505020204" pitchFamily="18" charset="0"/>
              </a:rPr>
              <a:t>Additional Uses: “Initiative,” escaping a grapple, Armor Class (even for unarmored defense)</a:t>
            </a:r>
          </a:p>
          <a:p>
            <a:r>
              <a:rPr lang="en-US" dirty="0">
                <a:latin typeface="Bookman Old Style" panose="02050604050505020204" pitchFamily="18" charset="0"/>
              </a:rPr>
              <a:t>Associated Skills: Acrobatics, Slight of Hand, Stealth</a:t>
            </a:r>
          </a:p>
        </p:txBody>
      </p:sp>
      <p:pic>
        <p:nvPicPr>
          <p:cNvPr id="3" name="Picture 2">
            <a:extLst>
              <a:ext uri="{FF2B5EF4-FFF2-40B4-BE49-F238E27FC236}">
                <a16:creationId xmlns:a16="http://schemas.microsoft.com/office/drawing/2014/main" id="{29D794C8-C8AB-BC5C-724E-E1093A09CB68}"/>
              </a:ext>
            </a:extLst>
          </p:cNvPr>
          <p:cNvPicPr>
            <a:picLocks noChangeAspect="1"/>
          </p:cNvPicPr>
          <p:nvPr/>
        </p:nvPicPr>
        <p:blipFill rotWithShape="1">
          <a:blip r:embed="rId4"/>
          <a:srcRect l="40280" t="40399" r="5305" b="56411"/>
          <a:stretch/>
        </p:blipFill>
        <p:spPr>
          <a:xfrm>
            <a:off x="151702" y="5520687"/>
            <a:ext cx="5823284" cy="891541"/>
          </a:xfrm>
          <a:prstGeom prst="rect">
            <a:avLst/>
          </a:prstGeom>
        </p:spPr>
      </p:pic>
      <p:sp>
        <p:nvSpPr>
          <p:cNvPr id="4" name="Title 1">
            <a:extLst>
              <a:ext uri="{FF2B5EF4-FFF2-40B4-BE49-F238E27FC236}">
                <a16:creationId xmlns:a16="http://schemas.microsoft.com/office/drawing/2014/main" id="{CFD7F980-EE5D-8DF8-AA65-9A41F32EA93D}"/>
              </a:ext>
            </a:extLst>
          </p:cNvPr>
          <p:cNvSpPr txBox="1">
            <a:spLocks/>
          </p:cNvSpPr>
          <p:nvPr/>
        </p:nvSpPr>
        <p:spPr>
          <a:xfrm>
            <a:off x="838200" y="1"/>
            <a:ext cx="10515600" cy="8915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i="1" dirty="0">
                <a:latin typeface="Bookman Old Style" panose="02050604050505020204" pitchFamily="18" charset="0"/>
              </a:rPr>
              <a:t>measuring agility</a:t>
            </a:r>
          </a:p>
        </p:txBody>
      </p:sp>
      <p:pic>
        <p:nvPicPr>
          <p:cNvPr id="5" name="Picture 4">
            <a:extLst>
              <a:ext uri="{FF2B5EF4-FFF2-40B4-BE49-F238E27FC236}">
                <a16:creationId xmlns:a16="http://schemas.microsoft.com/office/drawing/2014/main" id="{4F8E1B84-0D03-6CB4-B306-31CDD8A8D5C4}"/>
              </a:ext>
            </a:extLst>
          </p:cNvPr>
          <p:cNvPicPr>
            <a:picLocks noChangeAspect="1"/>
          </p:cNvPicPr>
          <p:nvPr/>
        </p:nvPicPr>
        <p:blipFill rotWithShape="1">
          <a:blip r:embed="rId4"/>
          <a:srcRect t="17796" r="63059" b="68130"/>
          <a:stretch/>
        </p:blipFill>
        <p:spPr>
          <a:xfrm>
            <a:off x="475812" y="741820"/>
            <a:ext cx="2877650" cy="2863515"/>
          </a:xfrm>
          <a:prstGeom prst="rect">
            <a:avLst/>
          </a:prstGeom>
        </p:spPr>
      </p:pic>
      <p:pic>
        <p:nvPicPr>
          <p:cNvPr id="6" name="Picture 5">
            <a:extLst>
              <a:ext uri="{FF2B5EF4-FFF2-40B4-BE49-F238E27FC236}">
                <a16:creationId xmlns:a16="http://schemas.microsoft.com/office/drawing/2014/main" id="{EDD0A065-B4F4-56D1-29CE-C4EE00ABAAA9}"/>
              </a:ext>
            </a:extLst>
          </p:cNvPr>
          <p:cNvPicPr>
            <a:picLocks noChangeAspect="1"/>
          </p:cNvPicPr>
          <p:nvPr/>
        </p:nvPicPr>
        <p:blipFill rotWithShape="1">
          <a:blip r:embed="rId4"/>
          <a:srcRect l="40280" t="81199" r="5305" b="13564"/>
          <a:stretch/>
        </p:blipFill>
        <p:spPr>
          <a:xfrm>
            <a:off x="6217015" y="5234647"/>
            <a:ext cx="5823284" cy="1463623"/>
          </a:xfrm>
          <a:prstGeom prst="rect">
            <a:avLst/>
          </a:prstGeom>
        </p:spPr>
      </p:pic>
      <p:pic>
        <p:nvPicPr>
          <p:cNvPr id="33794" name="Picture 2">
            <a:extLst>
              <a:ext uri="{FF2B5EF4-FFF2-40B4-BE49-F238E27FC236}">
                <a16:creationId xmlns:a16="http://schemas.microsoft.com/office/drawing/2014/main" id="{636B1B01-9C0E-D7EF-4561-226696ECD3D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17000" contrast="-28000"/>
                    </a14:imgEffect>
                  </a14:imgLayer>
                </a14:imgProps>
              </a:ext>
              <a:ext uri="{28A0092B-C50C-407E-A947-70E740481C1C}">
                <a14:useLocalDpi xmlns:a14="http://schemas.microsoft.com/office/drawing/2010/main" val="0"/>
              </a:ext>
            </a:extLst>
          </a:blip>
          <a:srcRect l="34278" t="45972" r="6707"/>
          <a:stretch/>
        </p:blipFill>
        <p:spPr bwMode="auto">
          <a:xfrm>
            <a:off x="9178722" y="891541"/>
            <a:ext cx="2797408" cy="33134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09F7E1C7-D817-CA27-07DD-C14AB471EF86}"/>
              </a:ext>
            </a:extLst>
          </p:cNvPr>
          <p:cNvPicPr>
            <a:picLocks noChangeAspect="1"/>
          </p:cNvPicPr>
          <p:nvPr/>
        </p:nvPicPr>
        <p:blipFill>
          <a:blip r:embed="rId7"/>
          <a:stretch>
            <a:fillRect/>
          </a:stretch>
        </p:blipFill>
        <p:spPr>
          <a:xfrm>
            <a:off x="445048" y="3780439"/>
            <a:ext cx="2908414" cy="1454208"/>
          </a:xfrm>
          <a:prstGeom prst="rect">
            <a:avLst/>
          </a:prstGeom>
        </p:spPr>
      </p:pic>
    </p:spTree>
    <p:extLst>
      <p:ext uri="{BB962C8B-B14F-4D97-AF65-F5344CB8AC3E}">
        <p14:creationId xmlns:p14="http://schemas.microsoft.com/office/powerpoint/2010/main" val="1316511066"/>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16065E-F34B-EED1-D681-5D5F8610BF88}"/>
              </a:ext>
            </a:extLst>
          </p:cNvPr>
          <p:cNvSpPr>
            <a:spLocks noGrp="1"/>
          </p:cNvSpPr>
          <p:nvPr>
            <p:ph type="title"/>
          </p:nvPr>
        </p:nvSpPr>
        <p:spPr>
          <a:xfrm>
            <a:off x="416560" y="0"/>
            <a:ext cx="11490960" cy="6857999"/>
          </a:xfrm>
        </p:spPr>
        <p:txBody>
          <a:bodyPr>
            <a:normAutofit/>
          </a:bodyPr>
          <a:lstStyle/>
          <a:p>
            <a:pPr indent="-457200"/>
            <a:r>
              <a:rPr lang="en-US" sz="3600" b="1" i="1" cap="all" dirty="0">
                <a:solidFill>
                  <a:srgbClr val="525C63"/>
                </a:solidFill>
                <a:effectLst/>
                <a:latin typeface="Roboto" panose="020B0604020202020204" pitchFamily="2" charset="0"/>
              </a:rPr>
              <a:t>DISCLAIMER: WIZARDS OF THE COAST IS NOT RESPONSIBLE FOR THE CONSEQUENCES OF Splitting UP THE PARTY, STICKING APPENDAGEs IN THE MOUTH OF A LEERING GREEN DEVIL FACE, ACCEPTING A DINNER INVITATION FROM BUGBEARS, STORMING THE FEAST HALL OF A HILL GIANT STEADING, ANGERING A DRAGON OF ANY VARIETY, OR SAYING YES WHEN THE DM ASKS, “ARE YOU REALLY SURE?”</a:t>
            </a:r>
            <a:endParaRPr lang="en-US" sz="3600" dirty="0"/>
          </a:p>
        </p:txBody>
      </p:sp>
    </p:spTree>
    <p:extLst>
      <p:ext uri="{BB962C8B-B14F-4D97-AF65-F5344CB8AC3E}">
        <p14:creationId xmlns:p14="http://schemas.microsoft.com/office/powerpoint/2010/main" val="5451510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713DA53B-A032-A440-8705-434648FAFD0B}"/>
              </a:ext>
            </a:extLst>
          </p:cNvPr>
          <p:cNvSpPr txBox="1">
            <a:spLocks/>
          </p:cNvSpPr>
          <p:nvPr/>
        </p:nvSpPr>
        <p:spPr>
          <a:xfrm>
            <a:off x="3433012" y="1067992"/>
            <a:ext cx="5809878" cy="41777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Bookman Old Style" panose="02050604050505020204" pitchFamily="18" charset="0"/>
              </a:rPr>
              <a:t>Main Use: Health points (HP) </a:t>
            </a:r>
          </a:p>
          <a:p>
            <a:r>
              <a:rPr lang="en-US" dirty="0">
                <a:latin typeface="Bookman Old Style" panose="02050604050505020204" pitchFamily="18" charset="0"/>
              </a:rPr>
              <a:t>Primary Classes: Barbarian, Sorcerer</a:t>
            </a:r>
          </a:p>
          <a:p>
            <a:r>
              <a:rPr lang="en-US" dirty="0">
                <a:latin typeface="Bookman Old Style" panose="02050604050505020204" pitchFamily="18" charset="0"/>
              </a:rPr>
              <a:t>Additional Uses: Resistance to poisons, unarmored bonus for Barbarians</a:t>
            </a:r>
          </a:p>
          <a:p>
            <a:r>
              <a:rPr lang="en-US" dirty="0">
                <a:latin typeface="Bookman Old Style" panose="02050604050505020204" pitchFamily="18" charset="0"/>
              </a:rPr>
              <a:t>Associated Skills: None</a:t>
            </a:r>
          </a:p>
          <a:p>
            <a:r>
              <a:rPr lang="en-US" dirty="0">
                <a:latin typeface="Bookman Old Style" panose="02050604050505020204" pitchFamily="18" charset="0"/>
              </a:rPr>
              <a:t>Super important for spellcasters – Concentration</a:t>
            </a:r>
          </a:p>
        </p:txBody>
      </p:sp>
      <p:sp>
        <p:nvSpPr>
          <p:cNvPr id="4" name="Title 1">
            <a:extLst>
              <a:ext uri="{FF2B5EF4-FFF2-40B4-BE49-F238E27FC236}">
                <a16:creationId xmlns:a16="http://schemas.microsoft.com/office/drawing/2014/main" id="{CFD7F980-EE5D-8DF8-AA65-9A41F32EA93D}"/>
              </a:ext>
            </a:extLst>
          </p:cNvPr>
          <p:cNvSpPr txBox="1">
            <a:spLocks/>
          </p:cNvSpPr>
          <p:nvPr/>
        </p:nvSpPr>
        <p:spPr>
          <a:xfrm>
            <a:off x="838200" y="1"/>
            <a:ext cx="10515600" cy="8915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i="1" dirty="0">
                <a:latin typeface="Bookman Old Style" panose="02050604050505020204" pitchFamily="18" charset="0"/>
              </a:rPr>
              <a:t>measuring endurance</a:t>
            </a:r>
          </a:p>
        </p:txBody>
      </p:sp>
      <p:pic>
        <p:nvPicPr>
          <p:cNvPr id="5" name="Picture 4">
            <a:extLst>
              <a:ext uri="{FF2B5EF4-FFF2-40B4-BE49-F238E27FC236}">
                <a16:creationId xmlns:a16="http://schemas.microsoft.com/office/drawing/2014/main" id="{4F8E1B84-0D03-6CB4-B306-31CDD8A8D5C4}"/>
              </a:ext>
            </a:extLst>
          </p:cNvPr>
          <p:cNvPicPr>
            <a:picLocks noChangeAspect="1"/>
          </p:cNvPicPr>
          <p:nvPr/>
        </p:nvPicPr>
        <p:blipFill rotWithShape="1">
          <a:blip r:embed="rId4"/>
          <a:srcRect t="32100" r="63059" b="52880"/>
          <a:stretch/>
        </p:blipFill>
        <p:spPr>
          <a:xfrm>
            <a:off x="325214" y="1067992"/>
            <a:ext cx="2877650" cy="3056020"/>
          </a:xfrm>
          <a:prstGeom prst="rect">
            <a:avLst/>
          </a:prstGeom>
        </p:spPr>
      </p:pic>
      <p:pic>
        <p:nvPicPr>
          <p:cNvPr id="34818" name="Picture 2">
            <a:extLst>
              <a:ext uri="{FF2B5EF4-FFF2-40B4-BE49-F238E27FC236}">
                <a16:creationId xmlns:a16="http://schemas.microsoft.com/office/drawing/2014/main" id="{BCA6E8DA-8E54-9BC2-6C6C-EF26768E67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44702" y="468298"/>
            <a:ext cx="2522084" cy="51511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9FDB3C1-2232-1729-61D9-12E0B705BC69}"/>
              </a:ext>
            </a:extLst>
          </p:cNvPr>
          <p:cNvPicPr>
            <a:picLocks noChangeAspect="1"/>
          </p:cNvPicPr>
          <p:nvPr/>
        </p:nvPicPr>
        <p:blipFill rotWithShape="1">
          <a:blip r:embed="rId6"/>
          <a:srcRect t="5872"/>
          <a:stretch/>
        </p:blipFill>
        <p:spPr>
          <a:xfrm>
            <a:off x="4172403" y="5148421"/>
            <a:ext cx="3975529" cy="1493987"/>
          </a:xfrm>
          <a:prstGeom prst="rect">
            <a:avLst/>
          </a:prstGeom>
        </p:spPr>
      </p:pic>
      <p:pic>
        <p:nvPicPr>
          <p:cNvPr id="34820" name="Picture 4">
            <a:extLst>
              <a:ext uri="{FF2B5EF4-FFF2-40B4-BE49-F238E27FC236}">
                <a16:creationId xmlns:a16="http://schemas.microsoft.com/office/drawing/2014/main" id="{95FAE698-19F1-445F-D37F-C4FC90AF75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449" y="4180100"/>
            <a:ext cx="3497179" cy="2622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8096211"/>
      </p:ext>
    </p:extLst>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713DA53B-A032-A440-8705-434648FAFD0B}"/>
              </a:ext>
            </a:extLst>
          </p:cNvPr>
          <p:cNvSpPr txBox="1">
            <a:spLocks/>
          </p:cNvSpPr>
          <p:nvPr/>
        </p:nvSpPr>
        <p:spPr>
          <a:xfrm>
            <a:off x="3433012" y="1203598"/>
            <a:ext cx="5809878" cy="41112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Bookman Old Style" panose="02050604050505020204" pitchFamily="18" charset="0"/>
              </a:rPr>
              <a:t>Main Use: Knowledge checks, magical ability</a:t>
            </a:r>
          </a:p>
          <a:p>
            <a:r>
              <a:rPr lang="en-US" dirty="0">
                <a:latin typeface="Bookman Old Style" panose="02050604050505020204" pitchFamily="18" charset="0"/>
              </a:rPr>
              <a:t>Primary Classes: Wizard, Rogue</a:t>
            </a:r>
          </a:p>
          <a:p>
            <a:r>
              <a:rPr lang="en-US" dirty="0">
                <a:latin typeface="Bookman Old Style" panose="02050604050505020204" pitchFamily="18" charset="0"/>
              </a:rPr>
              <a:t>Associated Skills: History, Investigation, Nature, Religion</a:t>
            </a:r>
          </a:p>
        </p:txBody>
      </p:sp>
      <p:sp>
        <p:nvSpPr>
          <p:cNvPr id="4" name="Title 1">
            <a:extLst>
              <a:ext uri="{FF2B5EF4-FFF2-40B4-BE49-F238E27FC236}">
                <a16:creationId xmlns:a16="http://schemas.microsoft.com/office/drawing/2014/main" id="{CFD7F980-EE5D-8DF8-AA65-9A41F32EA93D}"/>
              </a:ext>
            </a:extLst>
          </p:cNvPr>
          <p:cNvSpPr txBox="1">
            <a:spLocks/>
          </p:cNvSpPr>
          <p:nvPr/>
        </p:nvSpPr>
        <p:spPr>
          <a:xfrm>
            <a:off x="675773" y="0"/>
            <a:ext cx="10840453" cy="8915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i="1" dirty="0">
                <a:latin typeface="Bookman Old Style" panose="02050604050505020204" pitchFamily="18" charset="0"/>
              </a:rPr>
              <a:t>measuring </a:t>
            </a:r>
            <a:r>
              <a:rPr lang="en-US" sz="4400" dirty="0">
                <a:latin typeface="Algerian" panose="04020705040A02060702" pitchFamily="82" charset="0"/>
              </a:rPr>
              <a:t>knowledge and reasoning</a:t>
            </a:r>
            <a:endParaRPr lang="en-US" sz="4400" i="1" dirty="0">
              <a:latin typeface="Bookman Old Style" panose="02050604050505020204" pitchFamily="18" charset="0"/>
            </a:endParaRPr>
          </a:p>
        </p:txBody>
      </p:sp>
      <p:pic>
        <p:nvPicPr>
          <p:cNvPr id="5" name="Picture 4">
            <a:extLst>
              <a:ext uri="{FF2B5EF4-FFF2-40B4-BE49-F238E27FC236}">
                <a16:creationId xmlns:a16="http://schemas.microsoft.com/office/drawing/2014/main" id="{4F8E1B84-0D03-6CB4-B306-31CDD8A8D5C4}"/>
              </a:ext>
            </a:extLst>
          </p:cNvPr>
          <p:cNvPicPr>
            <a:picLocks noChangeAspect="1"/>
          </p:cNvPicPr>
          <p:nvPr/>
        </p:nvPicPr>
        <p:blipFill rotWithShape="1">
          <a:blip r:embed="rId4"/>
          <a:srcRect t="46647" r="63059" b="38293"/>
          <a:stretch/>
        </p:blipFill>
        <p:spPr>
          <a:xfrm>
            <a:off x="297289" y="1163084"/>
            <a:ext cx="2877650" cy="3064041"/>
          </a:xfrm>
          <a:prstGeom prst="rect">
            <a:avLst/>
          </a:prstGeom>
        </p:spPr>
      </p:pic>
      <p:pic>
        <p:nvPicPr>
          <p:cNvPr id="3" name="Picture 2">
            <a:extLst>
              <a:ext uri="{FF2B5EF4-FFF2-40B4-BE49-F238E27FC236}">
                <a16:creationId xmlns:a16="http://schemas.microsoft.com/office/drawing/2014/main" id="{C778B080-F5AF-F86E-D0AF-99732F2305C3}"/>
              </a:ext>
            </a:extLst>
          </p:cNvPr>
          <p:cNvPicPr>
            <a:picLocks noChangeAspect="1"/>
          </p:cNvPicPr>
          <p:nvPr/>
        </p:nvPicPr>
        <p:blipFill rotWithShape="1">
          <a:blip r:embed="rId4"/>
          <a:srcRect l="40280" t="54241" r="5305" b="43039"/>
          <a:stretch/>
        </p:blipFill>
        <p:spPr>
          <a:xfrm>
            <a:off x="263297" y="4934798"/>
            <a:ext cx="5823284" cy="760118"/>
          </a:xfrm>
          <a:prstGeom prst="rect">
            <a:avLst/>
          </a:prstGeom>
        </p:spPr>
      </p:pic>
      <p:pic>
        <p:nvPicPr>
          <p:cNvPr id="6" name="Picture 5">
            <a:extLst>
              <a:ext uri="{FF2B5EF4-FFF2-40B4-BE49-F238E27FC236}">
                <a16:creationId xmlns:a16="http://schemas.microsoft.com/office/drawing/2014/main" id="{0571A987-AE05-C991-9B5E-F53B85716A25}"/>
              </a:ext>
            </a:extLst>
          </p:cNvPr>
          <p:cNvPicPr>
            <a:picLocks noChangeAspect="1"/>
          </p:cNvPicPr>
          <p:nvPr/>
        </p:nvPicPr>
        <p:blipFill rotWithShape="1">
          <a:blip r:embed="rId4"/>
          <a:srcRect l="40280" t="62286" r="5305" b="34995"/>
          <a:stretch/>
        </p:blipFill>
        <p:spPr>
          <a:xfrm>
            <a:off x="6368716" y="4934798"/>
            <a:ext cx="5823284" cy="760118"/>
          </a:xfrm>
          <a:prstGeom prst="rect">
            <a:avLst/>
          </a:prstGeom>
        </p:spPr>
      </p:pic>
      <p:pic>
        <p:nvPicPr>
          <p:cNvPr id="7" name="Picture 6">
            <a:extLst>
              <a:ext uri="{FF2B5EF4-FFF2-40B4-BE49-F238E27FC236}">
                <a16:creationId xmlns:a16="http://schemas.microsoft.com/office/drawing/2014/main" id="{9672C7F4-574A-B4FC-9F6F-9554CFB7BCE5}"/>
              </a:ext>
            </a:extLst>
          </p:cNvPr>
          <p:cNvPicPr>
            <a:picLocks noChangeAspect="1"/>
          </p:cNvPicPr>
          <p:nvPr/>
        </p:nvPicPr>
        <p:blipFill rotWithShape="1">
          <a:blip r:embed="rId4"/>
          <a:srcRect l="40280" t="67906" r="5305" b="29375"/>
          <a:stretch/>
        </p:blipFill>
        <p:spPr>
          <a:xfrm>
            <a:off x="263297" y="5915189"/>
            <a:ext cx="5823284" cy="760119"/>
          </a:xfrm>
          <a:prstGeom prst="rect">
            <a:avLst/>
          </a:prstGeom>
        </p:spPr>
      </p:pic>
      <p:pic>
        <p:nvPicPr>
          <p:cNvPr id="8" name="Picture 7">
            <a:extLst>
              <a:ext uri="{FF2B5EF4-FFF2-40B4-BE49-F238E27FC236}">
                <a16:creationId xmlns:a16="http://schemas.microsoft.com/office/drawing/2014/main" id="{05FEEE5A-2CC3-3876-D731-B8FB1873E228}"/>
              </a:ext>
            </a:extLst>
          </p:cNvPr>
          <p:cNvPicPr>
            <a:picLocks noChangeAspect="1"/>
          </p:cNvPicPr>
          <p:nvPr/>
        </p:nvPicPr>
        <p:blipFill rotWithShape="1">
          <a:blip r:embed="rId4"/>
          <a:srcRect l="40280" t="78567" r="5305" b="18714"/>
          <a:stretch/>
        </p:blipFill>
        <p:spPr>
          <a:xfrm>
            <a:off x="6368716" y="5915188"/>
            <a:ext cx="5823284" cy="760119"/>
          </a:xfrm>
          <a:prstGeom prst="rect">
            <a:avLst/>
          </a:prstGeom>
        </p:spPr>
      </p:pic>
      <p:pic>
        <p:nvPicPr>
          <p:cNvPr id="35844" name="Picture 4">
            <a:extLst>
              <a:ext uri="{FF2B5EF4-FFF2-40B4-BE49-F238E27FC236}">
                <a16:creationId xmlns:a16="http://schemas.microsoft.com/office/drawing/2014/main" id="{6CBD2FE3-19E6-B489-9183-A420942DCA5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5865" r="1"/>
          <a:stretch/>
        </p:blipFill>
        <p:spPr bwMode="auto">
          <a:xfrm>
            <a:off x="9753600" y="980121"/>
            <a:ext cx="1680726" cy="38660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48C80FD-49F3-2F40-3B99-8D8429010508}"/>
              </a:ext>
            </a:extLst>
          </p:cNvPr>
          <p:cNvPicPr>
            <a:picLocks noChangeAspect="1"/>
          </p:cNvPicPr>
          <p:nvPr/>
        </p:nvPicPr>
        <p:blipFill rotWithShape="1">
          <a:blip r:embed="rId4"/>
          <a:srcRect l="40280" t="45997" r="5305" b="51283"/>
          <a:stretch/>
        </p:blipFill>
        <p:spPr>
          <a:xfrm>
            <a:off x="3457074" y="3954406"/>
            <a:ext cx="5823284" cy="760119"/>
          </a:xfrm>
          <a:prstGeom prst="rect">
            <a:avLst/>
          </a:prstGeom>
        </p:spPr>
      </p:pic>
    </p:spTree>
    <p:extLst>
      <p:ext uri="{BB962C8B-B14F-4D97-AF65-F5344CB8AC3E}">
        <p14:creationId xmlns:p14="http://schemas.microsoft.com/office/powerpoint/2010/main" val="1573594825"/>
      </p:ext>
    </p:extLst>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713DA53B-A032-A440-8705-434648FAFD0B}"/>
              </a:ext>
            </a:extLst>
          </p:cNvPr>
          <p:cNvSpPr txBox="1">
            <a:spLocks/>
          </p:cNvSpPr>
          <p:nvPr/>
        </p:nvSpPr>
        <p:spPr>
          <a:xfrm>
            <a:off x="3433012" y="1014418"/>
            <a:ext cx="5809878" cy="430044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Bookman Old Style" panose="02050604050505020204" pitchFamily="18" charset="0"/>
              </a:rPr>
              <a:t>Main Use: Checks, magical ability, Monk Ki abilities</a:t>
            </a:r>
          </a:p>
          <a:p>
            <a:r>
              <a:rPr lang="en-US" dirty="0">
                <a:latin typeface="Bookman Old Style" panose="02050604050505020204" pitchFamily="18" charset="0"/>
              </a:rPr>
              <a:t>Primary Classes: Cleric, Druid, Monk, Ranger </a:t>
            </a:r>
          </a:p>
          <a:p>
            <a:r>
              <a:rPr lang="en-US" dirty="0">
                <a:latin typeface="Bookman Old Style" panose="02050604050505020204" pitchFamily="18" charset="0"/>
              </a:rPr>
              <a:t>Additional Uses: Passive Perception, unarmored bonus for Monks</a:t>
            </a:r>
          </a:p>
          <a:p>
            <a:r>
              <a:rPr lang="en-US" dirty="0">
                <a:latin typeface="Bookman Old Style" panose="02050604050505020204" pitchFamily="18" charset="0"/>
              </a:rPr>
              <a:t>Associated Skills: Animal Handling, Insight, Medicine, Perception, Survival</a:t>
            </a:r>
          </a:p>
        </p:txBody>
      </p:sp>
      <p:sp>
        <p:nvSpPr>
          <p:cNvPr id="4" name="Title 1">
            <a:extLst>
              <a:ext uri="{FF2B5EF4-FFF2-40B4-BE49-F238E27FC236}">
                <a16:creationId xmlns:a16="http://schemas.microsoft.com/office/drawing/2014/main" id="{CFD7F980-EE5D-8DF8-AA65-9A41F32EA93D}"/>
              </a:ext>
            </a:extLst>
          </p:cNvPr>
          <p:cNvSpPr txBox="1">
            <a:spLocks/>
          </p:cNvSpPr>
          <p:nvPr/>
        </p:nvSpPr>
        <p:spPr>
          <a:xfrm>
            <a:off x="838200" y="1"/>
            <a:ext cx="10515600" cy="8915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i="1" dirty="0">
                <a:latin typeface="Bookman Old Style" panose="02050604050505020204" pitchFamily="18" charset="0"/>
              </a:rPr>
              <a:t>measuring </a:t>
            </a:r>
            <a:r>
              <a:rPr lang="en-US" sz="4400" dirty="0">
                <a:latin typeface="Algerian" panose="04020705040A02060702" pitchFamily="82" charset="0"/>
              </a:rPr>
              <a:t>Experience</a:t>
            </a:r>
          </a:p>
        </p:txBody>
      </p:sp>
      <p:pic>
        <p:nvPicPr>
          <p:cNvPr id="5" name="Picture 4">
            <a:extLst>
              <a:ext uri="{FF2B5EF4-FFF2-40B4-BE49-F238E27FC236}">
                <a16:creationId xmlns:a16="http://schemas.microsoft.com/office/drawing/2014/main" id="{4F8E1B84-0D03-6CB4-B306-31CDD8A8D5C4}"/>
              </a:ext>
            </a:extLst>
          </p:cNvPr>
          <p:cNvPicPr>
            <a:picLocks noChangeAspect="1"/>
          </p:cNvPicPr>
          <p:nvPr/>
        </p:nvPicPr>
        <p:blipFill rotWithShape="1">
          <a:blip r:embed="rId4"/>
          <a:srcRect t="60559" r="63059" b="23711"/>
          <a:stretch/>
        </p:blipFill>
        <p:spPr>
          <a:xfrm>
            <a:off x="285406" y="1081909"/>
            <a:ext cx="2877650" cy="3200400"/>
          </a:xfrm>
          <a:prstGeom prst="rect">
            <a:avLst/>
          </a:prstGeom>
        </p:spPr>
      </p:pic>
      <p:pic>
        <p:nvPicPr>
          <p:cNvPr id="3" name="Picture 2">
            <a:extLst>
              <a:ext uri="{FF2B5EF4-FFF2-40B4-BE49-F238E27FC236}">
                <a16:creationId xmlns:a16="http://schemas.microsoft.com/office/drawing/2014/main" id="{E2D39D00-2A29-8378-82C7-890B32D1F572}"/>
              </a:ext>
            </a:extLst>
          </p:cNvPr>
          <p:cNvPicPr>
            <a:picLocks noChangeAspect="1"/>
          </p:cNvPicPr>
          <p:nvPr/>
        </p:nvPicPr>
        <p:blipFill rotWithShape="1">
          <a:blip r:embed="rId4"/>
          <a:srcRect l="40280" t="43318" r="5305" b="53905"/>
          <a:stretch/>
        </p:blipFill>
        <p:spPr>
          <a:xfrm>
            <a:off x="9127958" y="1489577"/>
            <a:ext cx="3064042" cy="408251"/>
          </a:xfrm>
          <a:prstGeom prst="rect">
            <a:avLst/>
          </a:prstGeom>
        </p:spPr>
      </p:pic>
      <p:pic>
        <p:nvPicPr>
          <p:cNvPr id="6" name="Picture 5">
            <a:extLst>
              <a:ext uri="{FF2B5EF4-FFF2-40B4-BE49-F238E27FC236}">
                <a16:creationId xmlns:a16="http://schemas.microsoft.com/office/drawing/2014/main" id="{65657FDF-E98C-6D60-E848-6BB6199E6B00}"/>
              </a:ext>
            </a:extLst>
          </p:cNvPr>
          <p:cNvPicPr>
            <a:picLocks noChangeAspect="1"/>
          </p:cNvPicPr>
          <p:nvPr/>
        </p:nvPicPr>
        <p:blipFill rotWithShape="1">
          <a:blip r:embed="rId4"/>
          <a:srcRect l="40280" t="56634" r="5305" b="40215"/>
          <a:stretch/>
        </p:blipFill>
        <p:spPr>
          <a:xfrm>
            <a:off x="9127958" y="2170489"/>
            <a:ext cx="3064042" cy="463348"/>
          </a:xfrm>
          <a:prstGeom prst="rect">
            <a:avLst/>
          </a:prstGeom>
        </p:spPr>
      </p:pic>
      <p:pic>
        <p:nvPicPr>
          <p:cNvPr id="7" name="Picture 6">
            <a:extLst>
              <a:ext uri="{FF2B5EF4-FFF2-40B4-BE49-F238E27FC236}">
                <a16:creationId xmlns:a16="http://schemas.microsoft.com/office/drawing/2014/main" id="{0600123A-2275-9DA1-333A-7D5B177363DD}"/>
              </a:ext>
            </a:extLst>
          </p:cNvPr>
          <p:cNvPicPr>
            <a:picLocks noChangeAspect="1"/>
          </p:cNvPicPr>
          <p:nvPr/>
        </p:nvPicPr>
        <p:blipFill rotWithShape="1">
          <a:blip r:embed="rId4"/>
          <a:srcRect l="40280" t="64767" r="5305" b="32043"/>
          <a:stretch/>
        </p:blipFill>
        <p:spPr>
          <a:xfrm>
            <a:off x="9103895" y="2906944"/>
            <a:ext cx="3064042" cy="469102"/>
          </a:xfrm>
          <a:prstGeom prst="rect">
            <a:avLst/>
          </a:prstGeom>
        </p:spPr>
      </p:pic>
      <p:pic>
        <p:nvPicPr>
          <p:cNvPr id="8" name="Picture 7">
            <a:extLst>
              <a:ext uri="{FF2B5EF4-FFF2-40B4-BE49-F238E27FC236}">
                <a16:creationId xmlns:a16="http://schemas.microsoft.com/office/drawing/2014/main" id="{EB670596-5D0B-0927-9D2B-29B5769AD983}"/>
              </a:ext>
            </a:extLst>
          </p:cNvPr>
          <p:cNvPicPr>
            <a:picLocks noChangeAspect="1"/>
          </p:cNvPicPr>
          <p:nvPr/>
        </p:nvPicPr>
        <p:blipFill rotWithShape="1">
          <a:blip r:embed="rId4"/>
          <a:srcRect l="40280" t="70282" r="5305" b="26924"/>
          <a:stretch/>
        </p:blipFill>
        <p:spPr>
          <a:xfrm>
            <a:off x="9091863" y="3648280"/>
            <a:ext cx="3064042" cy="410872"/>
          </a:xfrm>
          <a:prstGeom prst="rect">
            <a:avLst/>
          </a:prstGeom>
        </p:spPr>
      </p:pic>
      <p:pic>
        <p:nvPicPr>
          <p:cNvPr id="10" name="Picture 9">
            <a:extLst>
              <a:ext uri="{FF2B5EF4-FFF2-40B4-BE49-F238E27FC236}">
                <a16:creationId xmlns:a16="http://schemas.microsoft.com/office/drawing/2014/main" id="{02DE7498-4064-2B5D-FD55-E25F51ADC955}"/>
              </a:ext>
            </a:extLst>
          </p:cNvPr>
          <p:cNvPicPr>
            <a:picLocks noChangeAspect="1"/>
          </p:cNvPicPr>
          <p:nvPr/>
        </p:nvPicPr>
        <p:blipFill rotWithShape="1">
          <a:blip r:embed="rId4"/>
          <a:srcRect l="40280" t="86673" r="5305" b="10328"/>
          <a:stretch/>
        </p:blipFill>
        <p:spPr>
          <a:xfrm>
            <a:off x="9115926" y="4385162"/>
            <a:ext cx="3064042" cy="440969"/>
          </a:xfrm>
          <a:prstGeom prst="rect">
            <a:avLst/>
          </a:prstGeom>
        </p:spPr>
      </p:pic>
      <p:pic>
        <p:nvPicPr>
          <p:cNvPr id="11" name="Picture 10">
            <a:extLst>
              <a:ext uri="{FF2B5EF4-FFF2-40B4-BE49-F238E27FC236}">
                <a16:creationId xmlns:a16="http://schemas.microsoft.com/office/drawing/2014/main" id="{71100AD7-BAF0-3BEA-839A-BBE41C8A91F3}"/>
              </a:ext>
            </a:extLst>
          </p:cNvPr>
          <p:cNvPicPr>
            <a:picLocks noChangeAspect="1"/>
          </p:cNvPicPr>
          <p:nvPr/>
        </p:nvPicPr>
        <p:blipFill rotWithShape="1">
          <a:blip r:embed="rId4"/>
          <a:srcRect t="93786"/>
          <a:stretch/>
        </p:blipFill>
        <p:spPr>
          <a:xfrm>
            <a:off x="6496257" y="5437735"/>
            <a:ext cx="5493266" cy="891539"/>
          </a:xfrm>
          <a:prstGeom prst="rect">
            <a:avLst/>
          </a:prstGeom>
        </p:spPr>
      </p:pic>
      <p:pic>
        <p:nvPicPr>
          <p:cNvPr id="12" name="Picture 2">
            <a:extLst>
              <a:ext uri="{FF2B5EF4-FFF2-40B4-BE49-F238E27FC236}">
                <a16:creationId xmlns:a16="http://schemas.microsoft.com/office/drawing/2014/main" id="{72B69F16-4414-4561-BE44-B87837F9FA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875" y="4653753"/>
            <a:ext cx="4693413" cy="2244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567335"/>
      </p:ext>
    </p:extLst>
  </p:cSld>
  <p:clrMapOvr>
    <a:overrideClrMapping bg1="lt1" tx1="dk1" bg2="lt2" tx2="dk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713DA53B-A032-A440-8705-434648FAFD0B}"/>
              </a:ext>
            </a:extLst>
          </p:cNvPr>
          <p:cNvSpPr txBox="1">
            <a:spLocks/>
          </p:cNvSpPr>
          <p:nvPr/>
        </p:nvSpPr>
        <p:spPr>
          <a:xfrm>
            <a:off x="3433012" y="1203598"/>
            <a:ext cx="5809878" cy="41112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Bookman Old Style" panose="02050604050505020204" pitchFamily="18" charset="0"/>
              </a:rPr>
              <a:t>Main Use: Checks, magical ability</a:t>
            </a:r>
          </a:p>
          <a:p>
            <a:r>
              <a:rPr lang="en-US" dirty="0">
                <a:latin typeface="Bookman Old Style" panose="02050604050505020204" pitchFamily="18" charset="0"/>
              </a:rPr>
              <a:t>Primary Classes: Bard, Paladin, Sorcerer, Warlock</a:t>
            </a:r>
          </a:p>
          <a:p>
            <a:r>
              <a:rPr lang="en-US" dirty="0">
                <a:latin typeface="Bookman Old Style" panose="02050604050505020204" pitchFamily="18" charset="0"/>
              </a:rPr>
              <a:t>Associated Skills: Deception,  Intimidation, Performance Persuasion</a:t>
            </a:r>
          </a:p>
        </p:txBody>
      </p:sp>
      <p:sp>
        <p:nvSpPr>
          <p:cNvPr id="4" name="Title 1">
            <a:extLst>
              <a:ext uri="{FF2B5EF4-FFF2-40B4-BE49-F238E27FC236}">
                <a16:creationId xmlns:a16="http://schemas.microsoft.com/office/drawing/2014/main" id="{CFD7F980-EE5D-8DF8-AA65-9A41F32EA93D}"/>
              </a:ext>
            </a:extLst>
          </p:cNvPr>
          <p:cNvSpPr txBox="1">
            <a:spLocks/>
          </p:cNvSpPr>
          <p:nvPr/>
        </p:nvSpPr>
        <p:spPr>
          <a:xfrm>
            <a:off x="838200" y="1"/>
            <a:ext cx="10515600" cy="8915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i="1" dirty="0">
                <a:latin typeface="Bookman Old Style" panose="02050604050505020204" pitchFamily="18" charset="0"/>
              </a:rPr>
              <a:t>measuring force of personality</a:t>
            </a:r>
          </a:p>
        </p:txBody>
      </p:sp>
      <p:pic>
        <p:nvPicPr>
          <p:cNvPr id="5" name="Picture 4">
            <a:extLst>
              <a:ext uri="{FF2B5EF4-FFF2-40B4-BE49-F238E27FC236}">
                <a16:creationId xmlns:a16="http://schemas.microsoft.com/office/drawing/2014/main" id="{4F8E1B84-0D03-6CB4-B306-31CDD8A8D5C4}"/>
              </a:ext>
            </a:extLst>
          </p:cNvPr>
          <p:cNvPicPr>
            <a:picLocks noChangeAspect="1"/>
          </p:cNvPicPr>
          <p:nvPr/>
        </p:nvPicPr>
        <p:blipFill rotWithShape="1">
          <a:blip r:embed="rId4"/>
          <a:srcRect l="-193" t="74751" r="63252" b="10229"/>
          <a:stretch/>
        </p:blipFill>
        <p:spPr>
          <a:xfrm>
            <a:off x="325214" y="1067992"/>
            <a:ext cx="2877650" cy="3056020"/>
          </a:xfrm>
          <a:prstGeom prst="rect">
            <a:avLst/>
          </a:prstGeom>
        </p:spPr>
      </p:pic>
      <p:pic>
        <p:nvPicPr>
          <p:cNvPr id="37890" name="Picture 2">
            <a:extLst>
              <a:ext uri="{FF2B5EF4-FFF2-40B4-BE49-F238E27FC236}">
                <a16:creationId xmlns:a16="http://schemas.microsoft.com/office/drawing/2014/main" id="{BBE4B70C-75A4-36B4-76F2-3F2FBAEB31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73038" y="1067411"/>
            <a:ext cx="2393748" cy="533805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A507A72-DB75-B4E9-A927-441098FD79E9}"/>
              </a:ext>
            </a:extLst>
          </p:cNvPr>
          <p:cNvPicPr>
            <a:picLocks noChangeAspect="1"/>
          </p:cNvPicPr>
          <p:nvPr/>
        </p:nvPicPr>
        <p:blipFill rotWithShape="1">
          <a:blip r:embed="rId4"/>
          <a:srcRect l="40280" t="51700" r="5305" b="45590"/>
          <a:stretch/>
        </p:blipFill>
        <p:spPr>
          <a:xfrm>
            <a:off x="4327024" y="4421280"/>
            <a:ext cx="4021849" cy="522883"/>
          </a:xfrm>
          <a:prstGeom prst="rect">
            <a:avLst/>
          </a:prstGeom>
        </p:spPr>
      </p:pic>
      <p:pic>
        <p:nvPicPr>
          <p:cNvPr id="6" name="Picture 5">
            <a:extLst>
              <a:ext uri="{FF2B5EF4-FFF2-40B4-BE49-F238E27FC236}">
                <a16:creationId xmlns:a16="http://schemas.microsoft.com/office/drawing/2014/main" id="{2478AAEA-1FAC-C125-9B91-15816FFA44B9}"/>
              </a:ext>
            </a:extLst>
          </p:cNvPr>
          <p:cNvPicPr>
            <a:picLocks noChangeAspect="1"/>
          </p:cNvPicPr>
          <p:nvPr/>
        </p:nvPicPr>
        <p:blipFill rotWithShape="1">
          <a:blip r:embed="rId4"/>
          <a:srcRect l="40280" t="59265" r="5305" b="37571"/>
          <a:stretch/>
        </p:blipFill>
        <p:spPr>
          <a:xfrm>
            <a:off x="4359087" y="4994210"/>
            <a:ext cx="3758525" cy="570666"/>
          </a:xfrm>
          <a:prstGeom prst="rect">
            <a:avLst/>
          </a:prstGeom>
        </p:spPr>
      </p:pic>
      <p:pic>
        <p:nvPicPr>
          <p:cNvPr id="7" name="Picture 6">
            <a:extLst>
              <a:ext uri="{FF2B5EF4-FFF2-40B4-BE49-F238E27FC236}">
                <a16:creationId xmlns:a16="http://schemas.microsoft.com/office/drawing/2014/main" id="{80A9E925-BA71-3BF7-6263-3D5F385489DA}"/>
              </a:ext>
            </a:extLst>
          </p:cNvPr>
          <p:cNvPicPr>
            <a:picLocks noChangeAspect="1"/>
          </p:cNvPicPr>
          <p:nvPr/>
        </p:nvPicPr>
        <p:blipFill rotWithShape="1">
          <a:blip r:embed="rId4"/>
          <a:srcRect l="40280" t="72894" r="5305" b="21375"/>
          <a:stretch/>
        </p:blipFill>
        <p:spPr>
          <a:xfrm>
            <a:off x="4359087" y="5626914"/>
            <a:ext cx="3957724" cy="1088425"/>
          </a:xfrm>
          <a:prstGeom prst="rect">
            <a:avLst/>
          </a:prstGeom>
        </p:spPr>
      </p:pic>
      <p:pic>
        <p:nvPicPr>
          <p:cNvPr id="37892" name="Picture 4">
            <a:extLst>
              <a:ext uri="{FF2B5EF4-FFF2-40B4-BE49-F238E27FC236}">
                <a16:creationId xmlns:a16="http://schemas.microsoft.com/office/drawing/2014/main" id="{B6EAC024-F9CE-5A0C-CFEE-29C71611CE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301" y="4248149"/>
            <a:ext cx="1895475" cy="260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294876"/>
      </p:ext>
    </p:extLst>
  </p:cSld>
  <p:clrMapOvr>
    <a:overrideClrMapping bg1="lt1" tx1="dk1" bg2="lt2" tx2="dk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FAAB2-8FE6-F43E-890F-7DD3A878BCD5}"/>
              </a:ext>
            </a:extLst>
          </p:cNvPr>
          <p:cNvSpPr>
            <a:spLocks noGrp="1"/>
          </p:cNvSpPr>
          <p:nvPr>
            <p:ph type="ctrTitle"/>
          </p:nvPr>
        </p:nvSpPr>
        <p:spPr>
          <a:xfrm>
            <a:off x="1524000" y="1122362"/>
            <a:ext cx="9174480" cy="3811587"/>
          </a:xfrm>
        </p:spPr>
        <p:txBody>
          <a:bodyPr>
            <a:normAutofit/>
          </a:bodyPr>
          <a:lstStyle/>
          <a:p>
            <a:r>
              <a:rPr lang="en-US" sz="8000" dirty="0">
                <a:latin typeface="Old English Text MT" panose="03040902040508030806" pitchFamily="66" charset="0"/>
              </a:rPr>
              <a:t>It’s time… </a:t>
            </a:r>
            <a:br>
              <a:rPr lang="en-US" sz="8000" dirty="0">
                <a:latin typeface="Old English Text MT" panose="03040902040508030806" pitchFamily="66" charset="0"/>
              </a:rPr>
            </a:br>
            <a:br>
              <a:rPr lang="en-US" sz="8000" dirty="0">
                <a:latin typeface="Old English Text MT" panose="03040902040508030806" pitchFamily="66" charset="0"/>
              </a:rPr>
            </a:br>
            <a:r>
              <a:rPr lang="en-US" sz="8000" dirty="0">
                <a:latin typeface="Old English Text MT" panose="03040902040508030806" pitchFamily="66" charset="0"/>
              </a:rPr>
              <a:t>to ROLL!</a:t>
            </a:r>
          </a:p>
        </p:txBody>
      </p:sp>
      <p:pic>
        <p:nvPicPr>
          <p:cNvPr id="1026" name="Picture 2">
            <a:extLst>
              <a:ext uri="{FF2B5EF4-FFF2-40B4-BE49-F238E27FC236}">
                <a16:creationId xmlns:a16="http://schemas.microsoft.com/office/drawing/2014/main" id="{03DAE891-06BD-601F-8823-D991872320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2625" y="0"/>
            <a:ext cx="2619375" cy="27527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AC9ED6F-498E-62A0-9431-D8E6A89603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933950"/>
            <a:ext cx="3705225" cy="1924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9789920"/>
      </p:ext>
    </p:extLst>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FAAB2-8FE6-F43E-890F-7DD3A878BCD5}"/>
              </a:ext>
            </a:extLst>
          </p:cNvPr>
          <p:cNvSpPr>
            <a:spLocks noGrp="1"/>
          </p:cNvSpPr>
          <p:nvPr>
            <p:ph type="ctrTitle"/>
          </p:nvPr>
        </p:nvSpPr>
        <p:spPr>
          <a:xfrm>
            <a:off x="1508760" y="512762"/>
            <a:ext cx="9174480" cy="1091449"/>
          </a:xfrm>
        </p:spPr>
        <p:txBody>
          <a:bodyPr>
            <a:normAutofit/>
          </a:bodyPr>
          <a:lstStyle/>
          <a:p>
            <a:r>
              <a:rPr lang="en-US" dirty="0">
                <a:latin typeface="Old English Text MT" panose="03040902040508030806" pitchFamily="66" charset="0"/>
              </a:rPr>
              <a:t>The Types of Dice</a:t>
            </a:r>
          </a:p>
        </p:txBody>
      </p:sp>
      <p:pic>
        <p:nvPicPr>
          <p:cNvPr id="38914" name="Picture 2" descr="Against the Monstrous Horde - Dice Game Rules - Dice Game Depot">
            <a:extLst>
              <a:ext uri="{FF2B5EF4-FFF2-40B4-BE49-F238E27FC236}">
                <a16:creationId xmlns:a16="http://schemas.microsoft.com/office/drawing/2014/main" id="{9D4DEDCD-9227-A319-381B-3059C3F6D7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9172" y="2258248"/>
            <a:ext cx="9813656" cy="23415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C873F52-A50D-42A6-9A38-A60F6D84B474}"/>
              </a:ext>
            </a:extLst>
          </p:cNvPr>
          <p:cNvPicPr>
            <a:picLocks noChangeAspect="1"/>
          </p:cNvPicPr>
          <p:nvPr/>
        </p:nvPicPr>
        <p:blipFill>
          <a:blip r:embed="rId5"/>
          <a:stretch>
            <a:fillRect/>
          </a:stretch>
        </p:blipFill>
        <p:spPr>
          <a:xfrm>
            <a:off x="6377650" y="3373857"/>
            <a:ext cx="266219" cy="422817"/>
          </a:xfrm>
          <a:prstGeom prst="rect">
            <a:avLst/>
          </a:prstGeom>
        </p:spPr>
      </p:pic>
      <p:cxnSp>
        <p:nvCxnSpPr>
          <p:cNvPr id="10" name="Straight Arrow Connector 9">
            <a:extLst>
              <a:ext uri="{FF2B5EF4-FFF2-40B4-BE49-F238E27FC236}">
                <a16:creationId xmlns:a16="http://schemas.microsoft.com/office/drawing/2014/main" id="{50CF2702-86D4-3A4D-C976-19AF92B19CA4}"/>
              </a:ext>
            </a:extLst>
          </p:cNvPr>
          <p:cNvCxnSpPr>
            <a:cxnSpLocks/>
          </p:cNvCxnSpPr>
          <p:nvPr/>
        </p:nvCxnSpPr>
        <p:spPr>
          <a:xfrm flipV="1">
            <a:off x="6516547" y="4734045"/>
            <a:ext cx="0" cy="60188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AF2638A-E85A-863B-3F85-88C8780D87F4}"/>
              </a:ext>
            </a:extLst>
          </p:cNvPr>
          <p:cNvSpPr txBox="1"/>
          <p:nvPr/>
        </p:nvSpPr>
        <p:spPr>
          <a:xfrm>
            <a:off x="4953963" y="5470222"/>
            <a:ext cx="3113592" cy="1077218"/>
          </a:xfrm>
          <a:prstGeom prst="rect">
            <a:avLst/>
          </a:prstGeom>
          <a:noFill/>
        </p:spPr>
        <p:txBody>
          <a:bodyPr wrap="square" rtlCol="0">
            <a:spAutoFit/>
          </a:bodyPr>
          <a:lstStyle/>
          <a:p>
            <a:pPr algn="ctr"/>
            <a:r>
              <a:rPr lang="en-US" sz="3200" dirty="0">
                <a:latin typeface="Bookman Old Style" panose="02050604050505020204" pitchFamily="18" charset="0"/>
              </a:rPr>
              <a:t>Two of these (percentile die)</a:t>
            </a:r>
          </a:p>
        </p:txBody>
      </p:sp>
    </p:spTree>
    <p:extLst>
      <p:ext uri="{BB962C8B-B14F-4D97-AF65-F5344CB8AC3E}">
        <p14:creationId xmlns:p14="http://schemas.microsoft.com/office/powerpoint/2010/main" val="1803962061"/>
      </p:ext>
    </p:extLst>
  </p:cSld>
  <p:clrMapOvr>
    <a:overrideClrMapping bg1="lt1" tx1="dk1" bg2="lt2" tx2="dk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FAAB2-8FE6-F43E-890F-7DD3A878BCD5}"/>
              </a:ext>
            </a:extLst>
          </p:cNvPr>
          <p:cNvSpPr>
            <a:spLocks noGrp="1"/>
          </p:cNvSpPr>
          <p:nvPr>
            <p:ph type="ctrTitle"/>
          </p:nvPr>
        </p:nvSpPr>
        <p:spPr>
          <a:xfrm>
            <a:off x="1508760" y="224004"/>
            <a:ext cx="9174480" cy="1091449"/>
          </a:xfrm>
        </p:spPr>
        <p:txBody>
          <a:bodyPr>
            <a:normAutofit/>
          </a:bodyPr>
          <a:lstStyle/>
          <a:p>
            <a:r>
              <a:rPr lang="en-US" dirty="0">
                <a:latin typeface="Old English Text MT" panose="03040902040508030806" pitchFamily="66" charset="0"/>
              </a:rPr>
              <a:t>To roll stats:</a:t>
            </a:r>
          </a:p>
        </p:txBody>
      </p:sp>
      <p:sp>
        <p:nvSpPr>
          <p:cNvPr id="3" name="TextBox 2">
            <a:extLst>
              <a:ext uri="{FF2B5EF4-FFF2-40B4-BE49-F238E27FC236}">
                <a16:creationId xmlns:a16="http://schemas.microsoft.com/office/drawing/2014/main" id="{1FBB2DF0-4FDE-F453-9836-FFD9BDD43942}"/>
              </a:ext>
            </a:extLst>
          </p:cNvPr>
          <p:cNvSpPr txBox="1"/>
          <p:nvPr/>
        </p:nvSpPr>
        <p:spPr>
          <a:xfrm>
            <a:off x="1835161" y="1527087"/>
            <a:ext cx="10343766" cy="584775"/>
          </a:xfrm>
          <a:prstGeom prst="rect">
            <a:avLst/>
          </a:prstGeom>
          <a:noFill/>
        </p:spPr>
        <p:txBody>
          <a:bodyPr wrap="square" rtlCol="0">
            <a:spAutoFit/>
          </a:bodyPr>
          <a:lstStyle/>
          <a:p>
            <a:r>
              <a:rPr lang="en-US" sz="3200" dirty="0">
                <a:latin typeface="Bookman Old Style" panose="02050604050505020204" pitchFamily="18" charset="0"/>
              </a:rPr>
              <a:t>Roll 4d6     -&gt;     Reroll 1s  -&gt;  Reroll the lowest</a:t>
            </a:r>
          </a:p>
        </p:txBody>
      </p:sp>
      <p:sp>
        <p:nvSpPr>
          <p:cNvPr id="4" name="TextBox 3">
            <a:extLst>
              <a:ext uri="{FF2B5EF4-FFF2-40B4-BE49-F238E27FC236}">
                <a16:creationId xmlns:a16="http://schemas.microsoft.com/office/drawing/2014/main" id="{CF80323B-C057-D519-F4AE-93C68F8825A4}"/>
              </a:ext>
            </a:extLst>
          </p:cNvPr>
          <p:cNvSpPr txBox="1"/>
          <p:nvPr/>
        </p:nvSpPr>
        <p:spPr>
          <a:xfrm>
            <a:off x="0" y="4594358"/>
            <a:ext cx="12191999" cy="584775"/>
          </a:xfrm>
          <a:prstGeom prst="rect">
            <a:avLst/>
          </a:prstGeom>
          <a:noFill/>
        </p:spPr>
        <p:txBody>
          <a:bodyPr wrap="square" rtlCol="0">
            <a:spAutoFit/>
          </a:bodyPr>
          <a:lstStyle/>
          <a:p>
            <a:r>
              <a:rPr lang="en-US" sz="3200" dirty="0">
                <a:latin typeface="Bookman Old Style" panose="02050604050505020204" pitchFamily="18" charset="0"/>
              </a:rPr>
              <a:t>  -&gt;  Add the top three    -&gt;    Write it down and Repeat 6x</a:t>
            </a:r>
          </a:p>
        </p:txBody>
      </p:sp>
      <p:pic>
        <p:nvPicPr>
          <p:cNvPr id="6" name="Picture 5">
            <a:extLst>
              <a:ext uri="{FF2B5EF4-FFF2-40B4-BE49-F238E27FC236}">
                <a16:creationId xmlns:a16="http://schemas.microsoft.com/office/drawing/2014/main" id="{01C8942E-240C-02E9-8D12-82AB24D970CB}"/>
              </a:ext>
            </a:extLst>
          </p:cNvPr>
          <p:cNvPicPr>
            <a:picLocks noChangeAspect="1"/>
          </p:cNvPicPr>
          <p:nvPr/>
        </p:nvPicPr>
        <p:blipFill rotWithShape="1">
          <a:blip r:embed="rId4"/>
          <a:srcRect l="45629" t="32040" r="7679" b="36920"/>
          <a:stretch/>
        </p:blipFill>
        <p:spPr>
          <a:xfrm>
            <a:off x="8734685" y="173004"/>
            <a:ext cx="2524417" cy="1142449"/>
          </a:xfrm>
          <a:prstGeom prst="rect">
            <a:avLst/>
          </a:prstGeom>
        </p:spPr>
      </p:pic>
      <p:pic>
        <p:nvPicPr>
          <p:cNvPr id="8" name="Picture 7">
            <a:extLst>
              <a:ext uri="{FF2B5EF4-FFF2-40B4-BE49-F238E27FC236}">
                <a16:creationId xmlns:a16="http://schemas.microsoft.com/office/drawing/2014/main" id="{9877B082-51F4-B4B9-73AE-D7E7ECD34697}"/>
              </a:ext>
            </a:extLst>
          </p:cNvPr>
          <p:cNvPicPr>
            <a:picLocks noChangeAspect="1"/>
          </p:cNvPicPr>
          <p:nvPr/>
        </p:nvPicPr>
        <p:blipFill rotWithShape="1">
          <a:blip r:embed="rId5"/>
          <a:srcRect r="49067"/>
          <a:stretch/>
        </p:blipFill>
        <p:spPr>
          <a:xfrm>
            <a:off x="1612552" y="2147410"/>
            <a:ext cx="2270529" cy="1117657"/>
          </a:xfrm>
          <a:prstGeom prst="rect">
            <a:avLst/>
          </a:prstGeom>
        </p:spPr>
      </p:pic>
      <p:pic>
        <p:nvPicPr>
          <p:cNvPr id="9" name="Picture 8">
            <a:extLst>
              <a:ext uri="{FF2B5EF4-FFF2-40B4-BE49-F238E27FC236}">
                <a16:creationId xmlns:a16="http://schemas.microsoft.com/office/drawing/2014/main" id="{1945857A-566E-A356-5BC2-D9D0114D94AD}"/>
              </a:ext>
            </a:extLst>
          </p:cNvPr>
          <p:cNvPicPr>
            <a:picLocks noChangeAspect="1"/>
          </p:cNvPicPr>
          <p:nvPr/>
        </p:nvPicPr>
        <p:blipFill rotWithShape="1">
          <a:blip r:embed="rId4"/>
          <a:srcRect t="32471" r="52421" b="33136"/>
          <a:stretch/>
        </p:blipFill>
        <p:spPr>
          <a:xfrm>
            <a:off x="932898" y="224004"/>
            <a:ext cx="2524417" cy="1242264"/>
          </a:xfrm>
          <a:prstGeom prst="rect">
            <a:avLst/>
          </a:prstGeom>
        </p:spPr>
      </p:pic>
      <p:pic>
        <p:nvPicPr>
          <p:cNvPr id="10" name="Picture 9">
            <a:extLst>
              <a:ext uri="{FF2B5EF4-FFF2-40B4-BE49-F238E27FC236}">
                <a16:creationId xmlns:a16="http://schemas.microsoft.com/office/drawing/2014/main" id="{A5229D03-BCAE-9A7B-7B97-92B548D3CEB8}"/>
              </a:ext>
            </a:extLst>
          </p:cNvPr>
          <p:cNvPicPr>
            <a:picLocks noChangeAspect="1"/>
          </p:cNvPicPr>
          <p:nvPr/>
        </p:nvPicPr>
        <p:blipFill rotWithShape="1">
          <a:blip r:embed="rId5"/>
          <a:srcRect l="49067"/>
          <a:stretch/>
        </p:blipFill>
        <p:spPr>
          <a:xfrm>
            <a:off x="1612553" y="3265067"/>
            <a:ext cx="2270528" cy="1117657"/>
          </a:xfrm>
          <a:prstGeom prst="rect">
            <a:avLst/>
          </a:prstGeom>
        </p:spPr>
      </p:pic>
      <p:pic>
        <p:nvPicPr>
          <p:cNvPr id="12" name="Picture 11">
            <a:extLst>
              <a:ext uri="{FF2B5EF4-FFF2-40B4-BE49-F238E27FC236}">
                <a16:creationId xmlns:a16="http://schemas.microsoft.com/office/drawing/2014/main" id="{0AC4F1B5-0F8D-1E76-729E-CF80B0F50AC5}"/>
              </a:ext>
            </a:extLst>
          </p:cNvPr>
          <p:cNvPicPr>
            <a:picLocks noChangeAspect="1"/>
          </p:cNvPicPr>
          <p:nvPr/>
        </p:nvPicPr>
        <p:blipFill rotWithShape="1">
          <a:blip r:embed="rId5"/>
          <a:srcRect r="49067"/>
          <a:stretch/>
        </p:blipFill>
        <p:spPr>
          <a:xfrm>
            <a:off x="4960734" y="2111862"/>
            <a:ext cx="2270529" cy="1117657"/>
          </a:xfrm>
          <a:prstGeom prst="rect">
            <a:avLst/>
          </a:prstGeom>
        </p:spPr>
      </p:pic>
      <p:pic>
        <p:nvPicPr>
          <p:cNvPr id="13" name="Picture 12">
            <a:extLst>
              <a:ext uri="{FF2B5EF4-FFF2-40B4-BE49-F238E27FC236}">
                <a16:creationId xmlns:a16="http://schemas.microsoft.com/office/drawing/2014/main" id="{B7C48F5D-A550-021A-5065-44A3815A25C2}"/>
              </a:ext>
            </a:extLst>
          </p:cNvPr>
          <p:cNvPicPr>
            <a:picLocks noChangeAspect="1"/>
          </p:cNvPicPr>
          <p:nvPr/>
        </p:nvPicPr>
        <p:blipFill rotWithShape="1">
          <a:blip r:embed="rId5"/>
          <a:srcRect l="49067"/>
          <a:stretch/>
        </p:blipFill>
        <p:spPr>
          <a:xfrm>
            <a:off x="4960735" y="3229519"/>
            <a:ext cx="2270528" cy="1117657"/>
          </a:xfrm>
          <a:prstGeom prst="rect">
            <a:avLst/>
          </a:prstGeom>
        </p:spPr>
      </p:pic>
      <p:pic>
        <p:nvPicPr>
          <p:cNvPr id="15" name="Picture 14">
            <a:extLst>
              <a:ext uri="{FF2B5EF4-FFF2-40B4-BE49-F238E27FC236}">
                <a16:creationId xmlns:a16="http://schemas.microsoft.com/office/drawing/2014/main" id="{553905F4-1D22-DA82-4974-2E663AF71BDE}"/>
              </a:ext>
            </a:extLst>
          </p:cNvPr>
          <p:cNvPicPr>
            <a:picLocks noChangeAspect="1"/>
          </p:cNvPicPr>
          <p:nvPr/>
        </p:nvPicPr>
        <p:blipFill>
          <a:blip r:embed="rId6"/>
          <a:stretch>
            <a:fillRect/>
          </a:stretch>
        </p:blipFill>
        <p:spPr>
          <a:xfrm>
            <a:off x="6269939" y="3336677"/>
            <a:ext cx="863644" cy="876345"/>
          </a:xfrm>
          <a:prstGeom prst="rect">
            <a:avLst/>
          </a:prstGeom>
        </p:spPr>
      </p:pic>
      <p:pic>
        <p:nvPicPr>
          <p:cNvPr id="16" name="Picture 15">
            <a:extLst>
              <a:ext uri="{FF2B5EF4-FFF2-40B4-BE49-F238E27FC236}">
                <a16:creationId xmlns:a16="http://schemas.microsoft.com/office/drawing/2014/main" id="{A04B6B5B-858F-B7AA-A4FE-56E853FFE611}"/>
              </a:ext>
            </a:extLst>
          </p:cNvPr>
          <p:cNvPicPr>
            <a:picLocks noChangeAspect="1"/>
          </p:cNvPicPr>
          <p:nvPr/>
        </p:nvPicPr>
        <p:blipFill rotWithShape="1">
          <a:blip r:embed="rId5"/>
          <a:srcRect r="49067"/>
          <a:stretch/>
        </p:blipFill>
        <p:spPr>
          <a:xfrm>
            <a:off x="8308916" y="2111862"/>
            <a:ext cx="2270529" cy="1117657"/>
          </a:xfrm>
          <a:prstGeom prst="rect">
            <a:avLst/>
          </a:prstGeom>
        </p:spPr>
      </p:pic>
      <p:pic>
        <p:nvPicPr>
          <p:cNvPr id="17" name="Picture 16">
            <a:extLst>
              <a:ext uri="{FF2B5EF4-FFF2-40B4-BE49-F238E27FC236}">
                <a16:creationId xmlns:a16="http://schemas.microsoft.com/office/drawing/2014/main" id="{F2023EFC-EC1B-8597-19F4-24F7FC02F7CE}"/>
              </a:ext>
            </a:extLst>
          </p:cNvPr>
          <p:cNvPicPr>
            <a:picLocks noChangeAspect="1"/>
          </p:cNvPicPr>
          <p:nvPr/>
        </p:nvPicPr>
        <p:blipFill rotWithShape="1">
          <a:blip r:embed="rId5"/>
          <a:srcRect l="49067"/>
          <a:stretch/>
        </p:blipFill>
        <p:spPr>
          <a:xfrm>
            <a:off x="8308917" y="3229519"/>
            <a:ext cx="2270528" cy="1117657"/>
          </a:xfrm>
          <a:prstGeom prst="rect">
            <a:avLst/>
          </a:prstGeom>
        </p:spPr>
      </p:pic>
      <p:pic>
        <p:nvPicPr>
          <p:cNvPr id="21" name="Picture 20">
            <a:extLst>
              <a:ext uri="{FF2B5EF4-FFF2-40B4-BE49-F238E27FC236}">
                <a16:creationId xmlns:a16="http://schemas.microsoft.com/office/drawing/2014/main" id="{1DB823B5-40F8-3BAE-BF46-6D0EC47BBDCA}"/>
              </a:ext>
            </a:extLst>
          </p:cNvPr>
          <p:cNvPicPr>
            <a:picLocks noChangeAspect="1"/>
          </p:cNvPicPr>
          <p:nvPr/>
        </p:nvPicPr>
        <p:blipFill>
          <a:blip r:embed="rId7"/>
          <a:stretch>
            <a:fillRect/>
          </a:stretch>
        </p:blipFill>
        <p:spPr>
          <a:xfrm>
            <a:off x="9588447" y="2237486"/>
            <a:ext cx="768389" cy="781090"/>
          </a:xfrm>
          <a:prstGeom prst="rect">
            <a:avLst/>
          </a:prstGeom>
        </p:spPr>
      </p:pic>
      <p:pic>
        <p:nvPicPr>
          <p:cNvPr id="22" name="Picture 21">
            <a:extLst>
              <a:ext uri="{FF2B5EF4-FFF2-40B4-BE49-F238E27FC236}">
                <a16:creationId xmlns:a16="http://schemas.microsoft.com/office/drawing/2014/main" id="{0D542FF3-88BB-570D-23E5-2B622D864B51}"/>
              </a:ext>
            </a:extLst>
          </p:cNvPr>
          <p:cNvPicPr>
            <a:picLocks noChangeAspect="1"/>
          </p:cNvPicPr>
          <p:nvPr/>
        </p:nvPicPr>
        <p:blipFill rotWithShape="1">
          <a:blip r:embed="rId5"/>
          <a:srcRect r="49067"/>
          <a:stretch/>
        </p:blipFill>
        <p:spPr>
          <a:xfrm>
            <a:off x="477287" y="5317817"/>
            <a:ext cx="2270529" cy="1117657"/>
          </a:xfrm>
          <a:prstGeom prst="rect">
            <a:avLst/>
          </a:prstGeom>
        </p:spPr>
      </p:pic>
      <p:pic>
        <p:nvPicPr>
          <p:cNvPr id="23" name="Picture 22">
            <a:extLst>
              <a:ext uri="{FF2B5EF4-FFF2-40B4-BE49-F238E27FC236}">
                <a16:creationId xmlns:a16="http://schemas.microsoft.com/office/drawing/2014/main" id="{7D369999-F7E5-8F5E-03A2-BAA90E099352}"/>
              </a:ext>
            </a:extLst>
          </p:cNvPr>
          <p:cNvPicPr>
            <a:picLocks noChangeAspect="1"/>
          </p:cNvPicPr>
          <p:nvPr/>
        </p:nvPicPr>
        <p:blipFill rotWithShape="1">
          <a:blip r:embed="rId5"/>
          <a:srcRect l="49067"/>
          <a:stretch/>
        </p:blipFill>
        <p:spPr>
          <a:xfrm>
            <a:off x="2690206" y="5312465"/>
            <a:ext cx="2270528" cy="1117657"/>
          </a:xfrm>
          <a:prstGeom prst="rect">
            <a:avLst/>
          </a:prstGeom>
        </p:spPr>
      </p:pic>
      <p:pic>
        <p:nvPicPr>
          <p:cNvPr id="24" name="Picture 23">
            <a:extLst>
              <a:ext uri="{FF2B5EF4-FFF2-40B4-BE49-F238E27FC236}">
                <a16:creationId xmlns:a16="http://schemas.microsoft.com/office/drawing/2014/main" id="{362D0D6F-D9D6-2843-3065-408555C659D0}"/>
              </a:ext>
            </a:extLst>
          </p:cNvPr>
          <p:cNvPicPr>
            <a:picLocks noChangeAspect="1"/>
          </p:cNvPicPr>
          <p:nvPr/>
        </p:nvPicPr>
        <p:blipFill>
          <a:blip r:embed="rId7"/>
          <a:stretch>
            <a:fillRect/>
          </a:stretch>
        </p:blipFill>
        <p:spPr>
          <a:xfrm>
            <a:off x="1810911" y="5480749"/>
            <a:ext cx="768389" cy="781090"/>
          </a:xfrm>
          <a:prstGeom prst="rect">
            <a:avLst/>
          </a:prstGeom>
        </p:spPr>
      </p:pic>
      <p:sp>
        <p:nvSpPr>
          <p:cNvPr id="26" name="Plus Sign 25">
            <a:extLst>
              <a:ext uri="{FF2B5EF4-FFF2-40B4-BE49-F238E27FC236}">
                <a16:creationId xmlns:a16="http://schemas.microsoft.com/office/drawing/2014/main" id="{10DEA8A2-B349-9898-93F8-F4CFF89F62DF}"/>
              </a:ext>
            </a:extLst>
          </p:cNvPr>
          <p:cNvSpPr/>
          <p:nvPr/>
        </p:nvSpPr>
        <p:spPr>
          <a:xfrm>
            <a:off x="1304213" y="5578905"/>
            <a:ext cx="582555" cy="584775"/>
          </a:xfrm>
          <a:prstGeom prst="mathPlu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lus Sign 27">
            <a:extLst>
              <a:ext uri="{FF2B5EF4-FFF2-40B4-BE49-F238E27FC236}">
                <a16:creationId xmlns:a16="http://schemas.microsoft.com/office/drawing/2014/main" id="{81BAF113-D362-BB8E-2AA6-B08D547F5C62}"/>
              </a:ext>
            </a:extLst>
          </p:cNvPr>
          <p:cNvSpPr/>
          <p:nvPr/>
        </p:nvSpPr>
        <p:spPr>
          <a:xfrm>
            <a:off x="2456538" y="5578905"/>
            <a:ext cx="582555" cy="584775"/>
          </a:xfrm>
          <a:prstGeom prst="mathPlu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CFF90442-8957-75D0-7D1E-0044E455B033}"/>
              </a:ext>
            </a:extLst>
          </p:cNvPr>
          <p:cNvPicPr>
            <a:picLocks noChangeAspect="1"/>
          </p:cNvPicPr>
          <p:nvPr/>
        </p:nvPicPr>
        <p:blipFill>
          <a:blip r:embed="rId6"/>
          <a:stretch>
            <a:fillRect/>
          </a:stretch>
        </p:blipFill>
        <p:spPr>
          <a:xfrm>
            <a:off x="9682991" y="3336677"/>
            <a:ext cx="863644" cy="876345"/>
          </a:xfrm>
          <a:prstGeom prst="rect">
            <a:avLst/>
          </a:prstGeom>
        </p:spPr>
      </p:pic>
      <p:pic>
        <p:nvPicPr>
          <p:cNvPr id="31" name="Picture 30">
            <a:extLst>
              <a:ext uri="{FF2B5EF4-FFF2-40B4-BE49-F238E27FC236}">
                <a16:creationId xmlns:a16="http://schemas.microsoft.com/office/drawing/2014/main" id="{3421FAE9-221F-C5C3-ED6C-EE59D3AC0D26}"/>
              </a:ext>
            </a:extLst>
          </p:cNvPr>
          <p:cNvPicPr>
            <a:picLocks noChangeAspect="1"/>
          </p:cNvPicPr>
          <p:nvPr/>
        </p:nvPicPr>
        <p:blipFill>
          <a:blip r:embed="rId6"/>
          <a:stretch>
            <a:fillRect/>
          </a:stretch>
        </p:blipFill>
        <p:spPr>
          <a:xfrm>
            <a:off x="4042936" y="5426355"/>
            <a:ext cx="863644" cy="876345"/>
          </a:xfrm>
          <a:prstGeom prst="rect">
            <a:avLst/>
          </a:prstGeom>
        </p:spPr>
      </p:pic>
      <p:sp>
        <p:nvSpPr>
          <p:cNvPr id="27" name="Plus Sign 26">
            <a:extLst>
              <a:ext uri="{FF2B5EF4-FFF2-40B4-BE49-F238E27FC236}">
                <a16:creationId xmlns:a16="http://schemas.microsoft.com/office/drawing/2014/main" id="{7C4A752D-B049-FB1F-31E1-CCD1426ECAD4}"/>
              </a:ext>
            </a:extLst>
          </p:cNvPr>
          <p:cNvSpPr/>
          <p:nvPr/>
        </p:nvSpPr>
        <p:spPr>
          <a:xfrm>
            <a:off x="3574742" y="5578905"/>
            <a:ext cx="582555" cy="584775"/>
          </a:xfrm>
          <a:prstGeom prst="mathPlu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quot;Not Allowed&quot; Symbol 31">
            <a:extLst>
              <a:ext uri="{FF2B5EF4-FFF2-40B4-BE49-F238E27FC236}">
                <a16:creationId xmlns:a16="http://schemas.microsoft.com/office/drawing/2014/main" id="{37C85872-9353-4DD4-B907-EC43CB690064}"/>
              </a:ext>
            </a:extLst>
          </p:cNvPr>
          <p:cNvSpPr/>
          <p:nvPr/>
        </p:nvSpPr>
        <p:spPr>
          <a:xfrm>
            <a:off x="2937164" y="5500381"/>
            <a:ext cx="671699" cy="723013"/>
          </a:xfrm>
          <a:prstGeom prst="noSmoking">
            <a:avLst>
              <a:gd name="adj" fmla="val 11776"/>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TextBox 33">
            <a:extLst>
              <a:ext uri="{FF2B5EF4-FFF2-40B4-BE49-F238E27FC236}">
                <a16:creationId xmlns:a16="http://schemas.microsoft.com/office/drawing/2014/main" id="{8C082A3A-04A8-3A7B-F664-6CEFFB5C8EDE}"/>
              </a:ext>
            </a:extLst>
          </p:cNvPr>
          <p:cNvSpPr txBox="1"/>
          <p:nvPr/>
        </p:nvSpPr>
        <p:spPr>
          <a:xfrm>
            <a:off x="4916825" y="5578904"/>
            <a:ext cx="1179175" cy="584775"/>
          </a:xfrm>
          <a:prstGeom prst="rect">
            <a:avLst/>
          </a:prstGeom>
          <a:noFill/>
        </p:spPr>
        <p:txBody>
          <a:bodyPr wrap="square" rtlCol="0">
            <a:spAutoFit/>
          </a:bodyPr>
          <a:lstStyle/>
          <a:p>
            <a:r>
              <a:rPr lang="en-US" sz="3200" dirty="0">
                <a:latin typeface="Bookman Old Style" panose="02050604050505020204" pitchFamily="18" charset="0"/>
              </a:rPr>
              <a:t>= 14</a:t>
            </a:r>
          </a:p>
        </p:txBody>
      </p:sp>
      <p:sp>
        <p:nvSpPr>
          <p:cNvPr id="35" name="TextBox 34">
            <a:extLst>
              <a:ext uri="{FF2B5EF4-FFF2-40B4-BE49-F238E27FC236}">
                <a16:creationId xmlns:a16="http://schemas.microsoft.com/office/drawing/2014/main" id="{F43FB8D4-080A-2BEF-F100-12FA9CA18206}"/>
              </a:ext>
            </a:extLst>
          </p:cNvPr>
          <p:cNvSpPr txBox="1"/>
          <p:nvPr/>
        </p:nvSpPr>
        <p:spPr>
          <a:xfrm>
            <a:off x="6620719" y="6552674"/>
            <a:ext cx="5731328" cy="276999"/>
          </a:xfrm>
          <a:prstGeom prst="rect">
            <a:avLst/>
          </a:prstGeom>
          <a:noFill/>
        </p:spPr>
        <p:txBody>
          <a:bodyPr wrap="square" rtlCol="0">
            <a:spAutoFit/>
          </a:bodyPr>
          <a:lstStyle/>
          <a:p>
            <a:r>
              <a:rPr lang="en-US" sz="1200" dirty="0">
                <a:latin typeface="Bookman Old Style" panose="02050604050505020204" pitchFamily="18" charset="0"/>
              </a:rPr>
              <a:t>Virtual Dice courtesy of </a:t>
            </a:r>
            <a:r>
              <a:rPr lang="en-US" sz="1200" dirty="0">
                <a:latin typeface="Bookman Old Style" panose="02050604050505020204" pitchFamily="18" charset="0"/>
                <a:hlinkClick r:id="rId8"/>
              </a:rPr>
              <a:t>DND Dice Roller - D20 Roller (d20collective.com)</a:t>
            </a:r>
            <a:endParaRPr lang="en-US" sz="1200" dirty="0">
              <a:latin typeface="Bookman Old Style" panose="02050604050505020204" pitchFamily="18" charset="0"/>
            </a:endParaRPr>
          </a:p>
        </p:txBody>
      </p:sp>
      <p:sp>
        <p:nvSpPr>
          <p:cNvPr id="36" name="TextBox 35">
            <a:extLst>
              <a:ext uri="{FF2B5EF4-FFF2-40B4-BE49-F238E27FC236}">
                <a16:creationId xmlns:a16="http://schemas.microsoft.com/office/drawing/2014/main" id="{2AC0AB73-B184-2AB1-8DD1-BE7DE5EB9D95}"/>
              </a:ext>
            </a:extLst>
          </p:cNvPr>
          <p:cNvSpPr txBox="1"/>
          <p:nvPr/>
        </p:nvSpPr>
        <p:spPr>
          <a:xfrm>
            <a:off x="7553003" y="5280391"/>
            <a:ext cx="2561810" cy="1077218"/>
          </a:xfrm>
          <a:prstGeom prst="rect">
            <a:avLst/>
          </a:prstGeom>
          <a:noFill/>
        </p:spPr>
        <p:txBody>
          <a:bodyPr wrap="square" rtlCol="0">
            <a:spAutoFit/>
          </a:bodyPr>
          <a:lstStyle/>
          <a:p>
            <a:r>
              <a:rPr lang="en-US" sz="3200" dirty="0">
                <a:latin typeface="Bookman Old Style" panose="02050604050505020204" pitchFamily="18" charset="0"/>
              </a:rPr>
              <a:t>14	12	13</a:t>
            </a:r>
          </a:p>
          <a:p>
            <a:r>
              <a:rPr lang="en-US" sz="3200" dirty="0">
                <a:latin typeface="Bookman Old Style" panose="02050604050505020204" pitchFamily="18" charset="0"/>
              </a:rPr>
              <a:t>8	15	10</a:t>
            </a:r>
          </a:p>
        </p:txBody>
      </p:sp>
    </p:spTree>
    <p:extLst>
      <p:ext uri="{BB962C8B-B14F-4D97-AF65-F5344CB8AC3E}">
        <p14:creationId xmlns:p14="http://schemas.microsoft.com/office/powerpoint/2010/main" val="2142353128"/>
      </p:ext>
    </p:extLst>
  </p:cSld>
  <p:clrMapOvr>
    <a:overrideClrMapping bg1="lt1" tx1="dk1" bg2="lt2" tx2="dk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5F4BAE-26D5-A4D2-7862-CF2F2FCB6388}"/>
              </a:ext>
            </a:extLst>
          </p:cNvPr>
          <p:cNvPicPr>
            <a:picLocks noChangeAspect="1"/>
          </p:cNvPicPr>
          <p:nvPr/>
        </p:nvPicPr>
        <p:blipFill rotWithShape="1">
          <a:blip r:embed="rId5"/>
          <a:srcRect t="-1" r="63059" b="53367"/>
          <a:stretch/>
        </p:blipFill>
        <p:spPr>
          <a:xfrm>
            <a:off x="139867" y="269224"/>
            <a:ext cx="1905860" cy="6283976"/>
          </a:xfrm>
          <a:prstGeom prst="rect">
            <a:avLst/>
          </a:prstGeom>
        </p:spPr>
      </p:pic>
      <p:pic>
        <p:nvPicPr>
          <p:cNvPr id="14" name="Picture 13">
            <a:extLst>
              <a:ext uri="{FF2B5EF4-FFF2-40B4-BE49-F238E27FC236}">
                <a16:creationId xmlns:a16="http://schemas.microsoft.com/office/drawing/2014/main" id="{9CB6C7FE-AB4A-B14A-2CC9-C0C39BDF834E}"/>
              </a:ext>
            </a:extLst>
          </p:cNvPr>
          <p:cNvPicPr>
            <a:picLocks noChangeAspect="1"/>
          </p:cNvPicPr>
          <p:nvPr/>
        </p:nvPicPr>
        <p:blipFill rotWithShape="1">
          <a:blip r:embed="rId5"/>
          <a:srcRect t="46600" r="63249" b="7005"/>
          <a:stretch/>
        </p:blipFill>
        <p:spPr>
          <a:xfrm>
            <a:off x="10146273" y="269224"/>
            <a:ext cx="1905860" cy="6283976"/>
          </a:xfrm>
          <a:prstGeom prst="rect">
            <a:avLst/>
          </a:prstGeom>
        </p:spPr>
      </p:pic>
      <p:sp>
        <p:nvSpPr>
          <p:cNvPr id="2" name="TextBox 1">
            <a:extLst>
              <a:ext uri="{FF2B5EF4-FFF2-40B4-BE49-F238E27FC236}">
                <a16:creationId xmlns:a16="http://schemas.microsoft.com/office/drawing/2014/main" id="{0BEAD0A3-5354-B81D-6118-0C742017579B}"/>
              </a:ext>
            </a:extLst>
          </p:cNvPr>
          <p:cNvSpPr txBox="1"/>
          <p:nvPr/>
        </p:nvSpPr>
        <p:spPr>
          <a:xfrm>
            <a:off x="776948" y="1273215"/>
            <a:ext cx="762486" cy="584775"/>
          </a:xfrm>
          <a:prstGeom prst="rect">
            <a:avLst/>
          </a:prstGeom>
          <a:noFill/>
        </p:spPr>
        <p:txBody>
          <a:bodyPr wrap="square" rtlCol="0">
            <a:spAutoFit/>
          </a:bodyPr>
          <a:lstStyle/>
          <a:p>
            <a:r>
              <a:rPr lang="en-US" sz="3200" dirty="0">
                <a:latin typeface="Bookman Old Style" panose="02050604050505020204" pitchFamily="18" charset="0"/>
              </a:rPr>
              <a:t>14</a:t>
            </a:r>
          </a:p>
        </p:txBody>
      </p:sp>
      <p:cxnSp>
        <p:nvCxnSpPr>
          <p:cNvPr id="4" name="Straight Arrow Connector 3">
            <a:extLst>
              <a:ext uri="{FF2B5EF4-FFF2-40B4-BE49-F238E27FC236}">
                <a16:creationId xmlns:a16="http://schemas.microsoft.com/office/drawing/2014/main" id="{4F110758-31E2-CC96-20B5-F0AE7FE7C56A}"/>
              </a:ext>
            </a:extLst>
          </p:cNvPr>
          <p:cNvCxnSpPr>
            <a:cxnSpLocks/>
            <a:stCxn id="9" idx="1"/>
          </p:cNvCxnSpPr>
          <p:nvPr/>
        </p:nvCxnSpPr>
        <p:spPr>
          <a:xfrm flipH="1">
            <a:off x="1365813" y="1461431"/>
            <a:ext cx="764405" cy="10417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402C520-ADF1-9D48-AA9B-337974C8BA5F}"/>
              </a:ext>
            </a:extLst>
          </p:cNvPr>
          <p:cNvSpPr txBox="1"/>
          <p:nvPr/>
        </p:nvSpPr>
        <p:spPr>
          <a:xfrm>
            <a:off x="2130218" y="1169043"/>
            <a:ext cx="2085661" cy="584775"/>
          </a:xfrm>
          <a:prstGeom prst="rect">
            <a:avLst/>
          </a:prstGeom>
          <a:noFill/>
        </p:spPr>
        <p:txBody>
          <a:bodyPr wrap="square" rtlCol="0">
            <a:spAutoFit/>
          </a:bodyPr>
          <a:lstStyle/>
          <a:p>
            <a:r>
              <a:rPr lang="en-US" sz="3200" dirty="0">
                <a:latin typeface="Bookman Old Style" panose="02050604050505020204" pitchFamily="18" charset="0"/>
              </a:rPr>
              <a:t>Str Score</a:t>
            </a:r>
          </a:p>
        </p:txBody>
      </p:sp>
      <p:sp>
        <p:nvSpPr>
          <p:cNvPr id="10" name="TextBox 9">
            <a:extLst>
              <a:ext uri="{FF2B5EF4-FFF2-40B4-BE49-F238E27FC236}">
                <a16:creationId xmlns:a16="http://schemas.microsoft.com/office/drawing/2014/main" id="{447C9A8B-63BB-C169-3593-517020832F02}"/>
              </a:ext>
            </a:extLst>
          </p:cNvPr>
          <p:cNvSpPr txBox="1"/>
          <p:nvPr/>
        </p:nvSpPr>
        <p:spPr>
          <a:xfrm>
            <a:off x="2130217" y="2046206"/>
            <a:ext cx="2085661" cy="1077218"/>
          </a:xfrm>
          <a:prstGeom prst="rect">
            <a:avLst/>
          </a:prstGeom>
          <a:noFill/>
        </p:spPr>
        <p:txBody>
          <a:bodyPr wrap="square" rtlCol="0">
            <a:spAutoFit/>
          </a:bodyPr>
          <a:lstStyle/>
          <a:p>
            <a:r>
              <a:rPr lang="en-US" sz="3200" dirty="0">
                <a:latin typeface="Bookman Old Style" panose="02050604050505020204" pitchFamily="18" charset="0"/>
              </a:rPr>
              <a:t>Strength Modifier</a:t>
            </a:r>
          </a:p>
        </p:txBody>
      </p:sp>
      <p:cxnSp>
        <p:nvCxnSpPr>
          <p:cNvPr id="11" name="Straight Arrow Connector 10">
            <a:extLst>
              <a:ext uri="{FF2B5EF4-FFF2-40B4-BE49-F238E27FC236}">
                <a16:creationId xmlns:a16="http://schemas.microsoft.com/office/drawing/2014/main" id="{5A126936-CD4F-9307-DC8F-B5B0F1BD4404}"/>
              </a:ext>
            </a:extLst>
          </p:cNvPr>
          <p:cNvCxnSpPr>
            <a:cxnSpLocks/>
            <a:stCxn id="10" idx="1"/>
          </p:cNvCxnSpPr>
          <p:nvPr/>
        </p:nvCxnSpPr>
        <p:spPr>
          <a:xfrm flipH="1" flipV="1">
            <a:off x="1254483" y="2338593"/>
            <a:ext cx="875734" cy="24622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FF4D76B-C991-73D7-F872-3B6A3C6C40C5}"/>
              </a:ext>
            </a:extLst>
          </p:cNvPr>
          <p:cNvSpPr txBox="1"/>
          <p:nvPr/>
        </p:nvSpPr>
        <p:spPr>
          <a:xfrm>
            <a:off x="811674" y="2031612"/>
            <a:ext cx="646738" cy="461665"/>
          </a:xfrm>
          <a:prstGeom prst="rect">
            <a:avLst/>
          </a:prstGeom>
          <a:noFill/>
        </p:spPr>
        <p:txBody>
          <a:bodyPr wrap="square" rtlCol="0">
            <a:spAutoFit/>
          </a:bodyPr>
          <a:lstStyle/>
          <a:p>
            <a:r>
              <a:rPr lang="en-US" sz="2400" dirty="0">
                <a:latin typeface="Bookman Old Style" panose="02050604050505020204" pitchFamily="18" charset="0"/>
              </a:rPr>
              <a:t>+2</a:t>
            </a:r>
          </a:p>
        </p:txBody>
      </p:sp>
      <p:sp>
        <p:nvSpPr>
          <p:cNvPr id="21" name="TextBox 20">
            <a:extLst>
              <a:ext uri="{FF2B5EF4-FFF2-40B4-BE49-F238E27FC236}">
                <a16:creationId xmlns:a16="http://schemas.microsoft.com/office/drawing/2014/main" id="{D89B534F-0776-2B36-C30D-D6EFD395DB4B}"/>
              </a:ext>
            </a:extLst>
          </p:cNvPr>
          <p:cNvSpPr txBox="1"/>
          <p:nvPr/>
        </p:nvSpPr>
        <p:spPr>
          <a:xfrm>
            <a:off x="2666855" y="291880"/>
            <a:ext cx="6858289" cy="707886"/>
          </a:xfrm>
          <a:prstGeom prst="rect">
            <a:avLst/>
          </a:prstGeom>
          <a:noFill/>
        </p:spPr>
        <p:txBody>
          <a:bodyPr wrap="square" rtlCol="0">
            <a:spAutoFit/>
          </a:bodyPr>
          <a:lstStyle/>
          <a:p>
            <a:pPr algn="ctr"/>
            <a:r>
              <a:rPr lang="en-US" sz="4000" dirty="0">
                <a:latin typeface="Old English Text MT" panose="03040902040508030806" pitchFamily="66" charset="0"/>
              </a:rPr>
              <a:t>Scores and Modifiers</a:t>
            </a:r>
          </a:p>
        </p:txBody>
      </p:sp>
      <p:sp>
        <p:nvSpPr>
          <p:cNvPr id="30" name="TextBox 29">
            <a:extLst>
              <a:ext uri="{FF2B5EF4-FFF2-40B4-BE49-F238E27FC236}">
                <a16:creationId xmlns:a16="http://schemas.microsoft.com/office/drawing/2014/main" id="{C8D0477D-FDFA-6DDB-2C02-155076082DC2}"/>
              </a:ext>
            </a:extLst>
          </p:cNvPr>
          <p:cNvSpPr txBox="1"/>
          <p:nvPr/>
        </p:nvSpPr>
        <p:spPr>
          <a:xfrm>
            <a:off x="5856939" y="1169043"/>
            <a:ext cx="4204843" cy="4031873"/>
          </a:xfrm>
          <a:prstGeom prst="rect">
            <a:avLst/>
          </a:prstGeom>
          <a:noFill/>
        </p:spPr>
        <p:txBody>
          <a:bodyPr wrap="square" rtlCol="0">
            <a:spAutoFit/>
          </a:bodyPr>
          <a:lstStyle/>
          <a:p>
            <a:r>
              <a:rPr lang="en-US" sz="3200" dirty="0">
                <a:latin typeface="Bookman Old Style" panose="02050604050505020204" pitchFamily="18" charset="0"/>
              </a:rPr>
              <a:t>20			+5</a:t>
            </a:r>
          </a:p>
          <a:p>
            <a:r>
              <a:rPr lang="en-US" sz="3200" dirty="0">
                <a:latin typeface="Bookman Old Style" panose="02050604050505020204" pitchFamily="18" charset="0"/>
              </a:rPr>
              <a:t>19-18		+4</a:t>
            </a:r>
          </a:p>
          <a:p>
            <a:r>
              <a:rPr lang="en-US" sz="3200" dirty="0">
                <a:latin typeface="Bookman Old Style" panose="02050604050505020204" pitchFamily="18" charset="0"/>
              </a:rPr>
              <a:t>17-16		+3</a:t>
            </a:r>
          </a:p>
          <a:p>
            <a:r>
              <a:rPr lang="en-US" sz="3200" dirty="0">
                <a:latin typeface="Bookman Old Style" panose="02050604050505020204" pitchFamily="18" charset="0"/>
              </a:rPr>
              <a:t>15-14		+2</a:t>
            </a:r>
          </a:p>
          <a:p>
            <a:r>
              <a:rPr lang="en-US" sz="3200" dirty="0">
                <a:latin typeface="Bookman Old Style" panose="02050604050505020204" pitchFamily="18" charset="0"/>
              </a:rPr>
              <a:t>13-12		+1</a:t>
            </a:r>
          </a:p>
          <a:p>
            <a:r>
              <a:rPr lang="en-US" sz="3200" dirty="0">
                <a:latin typeface="Bookman Old Style" panose="02050604050505020204" pitchFamily="18" charset="0"/>
              </a:rPr>
              <a:t>11-10		0</a:t>
            </a:r>
          </a:p>
          <a:p>
            <a:r>
              <a:rPr lang="en-US" sz="3200" dirty="0">
                <a:latin typeface="Bookman Old Style" panose="02050604050505020204" pitchFamily="18" charset="0"/>
              </a:rPr>
              <a:t>9-8			-1</a:t>
            </a:r>
          </a:p>
          <a:p>
            <a:r>
              <a:rPr lang="en-US" sz="3200" dirty="0">
                <a:latin typeface="Bookman Old Style" panose="02050604050505020204" pitchFamily="18" charset="0"/>
              </a:rPr>
              <a:t>7-6			-2</a:t>
            </a:r>
          </a:p>
        </p:txBody>
      </p:sp>
      <p:sp>
        <p:nvSpPr>
          <p:cNvPr id="31" name="TextBox 30">
            <a:extLst>
              <a:ext uri="{FF2B5EF4-FFF2-40B4-BE49-F238E27FC236}">
                <a16:creationId xmlns:a16="http://schemas.microsoft.com/office/drawing/2014/main" id="{90EB4CED-3604-62CB-E199-BBB7667603E1}"/>
              </a:ext>
            </a:extLst>
          </p:cNvPr>
          <p:cNvSpPr txBox="1"/>
          <p:nvPr/>
        </p:nvSpPr>
        <p:spPr>
          <a:xfrm>
            <a:off x="6147651" y="5370193"/>
            <a:ext cx="3043667" cy="1077218"/>
          </a:xfrm>
          <a:prstGeom prst="rect">
            <a:avLst/>
          </a:prstGeom>
          <a:noFill/>
        </p:spPr>
        <p:txBody>
          <a:bodyPr wrap="square" rtlCol="0">
            <a:spAutoFit/>
          </a:bodyPr>
          <a:lstStyle/>
          <a:p>
            <a:r>
              <a:rPr lang="en-US" sz="3200" dirty="0">
                <a:latin typeface="Bookman Old Style" panose="02050604050505020204" pitchFamily="18" charset="0"/>
              </a:rPr>
              <a:t>Or Mod = </a:t>
            </a:r>
          </a:p>
          <a:p>
            <a:r>
              <a:rPr lang="en-US" sz="3200" dirty="0">
                <a:latin typeface="Bookman Old Style" panose="02050604050505020204" pitchFamily="18" charset="0"/>
              </a:rPr>
              <a:t>score -10 / 2</a:t>
            </a:r>
          </a:p>
        </p:txBody>
      </p:sp>
      <p:sp>
        <p:nvSpPr>
          <p:cNvPr id="32" name="TextBox 31">
            <a:extLst>
              <a:ext uri="{FF2B5EF4-FFF2-40B4-BE49-F238E27FC236}">
                <a16:creationId xmlns:a16="http://schemas.microsoft.com/office/drawing/2014/main" id="{276A5070-37B3-B797-0570-3E9F84FAA1FF}"/>
              </a:ext>
            </a:extLst>
          </p:cNvPr>
          <p:cNvSpPr txBox="1"/>
          <p:nvPr/>
        </p:nvSpPr>
        <p:spPr>
          <a:xfrm>
            <a:off x="2232730" y="3604028"/>
            <a:ext cx="3437443" cy="2554545"/>
          </a:xfrm>
          <a:prstGeom prst="rect">
            <a:avLst/>
          </a:prstGeom>
          <a:noFill/>
        </p:spPr>
        <p:txBody>
          <a:bodyPr wrap="square" rtlCol="0">
            <a:spAutoFit/>
          </a:bodyPr>
          <a:lstStyle/>
          <a:p>
            <a:r>
              <a:rPr lang="en-US" sz="3200" dirty="0">
                <a:latin typeface="Bookman Old Style" panose="02050604050505020204" pitchFamily="18" charset="0"/>
              </a:rPr>
              <a:t>*</a:t>
            </a:r>
            <a:r>
              <a:rPr lang="en-US" sz="3200" i="1" dirty="0">
                <a:latin typeface="Bookman Old Style" panose="02050604050505020204" pitchFamily="18" charset="0"/>
              </a:rPr>
              <a:t>Think about the benefits/ disadvantages of an odd numbered score</a:t>
            </a:r>
          </a:p>
        </p:txBody>
      </p:sp>
      <p:cxnSp>
        <p:nvCxnSpPr>
          <p:cNvPr id="34" name="Straight Connector 33">
            <a:extLst>
              <a:ext uri="{FF2B5EF4-FFF2-40B4-BE49-F238E27FC236}">
                <a16:creationId xmlns:a16="http://schemas.microsoft.com/office/drawing/2014/main" id="{991A2F9C-6473-9595-0DE0-F0E4EB4B6DAD}"/>
              </a:ext>
            </a:extLst>
          </p:cNvPr>
          <p:cNvCxnSpPr>
            <a:cxnSpLocks/>
            <a:stCxn id="30" idx="0"/>
            <a:endCxn id="30" idx="2"/>
          </p:cNvCxnSpPr>
          <p:nvPr/>
        </p:nvCxnSpPr>
        <p:spPr>
          <a:xfrm>
            <a:off x="7959361" y="1169043"/>
            <a:ext cx="0" cy="403187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933884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500" fill="hold"/>
                                        <p:tgtEl>
                                          <p:spTgt spid="30"/>
                                        </p:tgtEl>
                                        <p:attrNameLst>
                                          <p:attrName>ppt_w</p:attrName>
                                        </p:attrNameLst>
                                      </p:cBhvr>
                                      <p:tavLst>
                                        <p:tav tm="0">
                                          <p:val>
                                            <p:fltVal val="0"/>
                                          </p:val>
                                        </p:tav>
                                        <p:tav tm="100000">
                                          <p:val>
                                            <p:strVal val="#ppt_w"/>
                                          </p:val>
                                        </p:tav>
                                      </p:tavLst>
                                    </p:anim>
                                    <p:anim calcmode="lin" valueType="num">
                                      <p:cBhvr>
                                        <p:cTn id="29" dur="500" fill="hold"/>
                                        <p:tgtEl>
                                          <p:spTgt spid="30"/>
                                        </p:tgtEl>
                                        <p:attrNameLst>
                                          <p:attrName>ppt_h</p:attrName>
                                        </p:attrNameLst>
                                      </p:cBhvr>
                                      <p:tavLst>
                                        <p:tav tm="0">
                                          <p:val>
                                            <p:fltVal val="0"/>
                                          </p:val>
                                        </p:tav>
                                        <p:tav tm="100000">
                                          <p:val>
                                            <p:strVal val="#ppt_h"/>
                                          </p:val>
                                        </p:tav>
                                      </p:tavLst>
                                    </p:anim>
                                    <p:animEffect transition="in" filter="fade">
                                      <p:cBhvr>
                                        <p:cTn id="30" dur="500"/>
                                        <p:tgtEl>
                                          <p:spTgt spid="30"/>
                                        </p:tgtEl>
                                      </p:cBhvr>
                                    </p:animEffect>
                                  </p:childTnLst>
                                </p:cTn>
                              </p:par>
                              <p:par>
                                <p:cTn id="31" presetID="53" presetClass="entr" presetSubtype="16"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p:cTn id="33" dur="500" fill="hold"/>
                                        <p:tgtEl>
                                          <p:spTgt spid="34"/>
                                        </p:tgtEl>
                                        <p:attrNameLst>
                                          <p:attrName>ppt_w</p:attrName>
                                        </p:attrNameLst>
                                      </p:cBhvr>
                                      <p:tavLst>
                                        <p:tav tm="0">
                                          <p:val>
                                            <p:fltVal val="0"/>
                                          </p:val>
                                        </p:tav>
                                        <p:tav tm="100000">
                                          <p:val>
                                            <p:strVal val="#ppt_w"/>
                                          </p:val>
                                        </p:tav>
                                      </p:tavLst>
                                    </p:anim>
                                    <p:anim calcmode="lin" valueType="num">
                                      <p:cBhvr>
                                        <p:cTn id="34" dur="500" fill="hold"/>
                                        <p:tgtEl>
                                          <p:spTgt spid="34"/>
                                        </p:tgtEl>
                                        <p:attrNameLst>
                                          <p:attrName>ppt_h</p:attrName>
                                        </p:attrNameLst>
                                      </p:cBhvr>
                                      <p:tavLst>
                                        <p:tav tm="0">
                                          <p:val>
                                            <p:fltVal val="0"/>
                                          </p:val>
                                        </p:tav>
                                        <p:tav tm="100000">
                                          <p:val>
                                            <p:strVal val="#ppt_h"/>
                                          </p:val>
                                        </p:tav>
                                      </p:tavLst>
                                    </p:anim>
                                    <p:animEffect transition="in" filter="fade">
                                      <p:cBhvr>
                                        <p:cTn id="35" dur="500"/>
                                        <p:tgtEl>
                                          <p:spTgt spid="3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32">
                                            <p:txEl>
                                              <p:pRg st="0" end="0"/>
                                            </p:txEl>
                                          </p:spTgt>
                                        </p:tgtEl>
                                        <p:attrNameLst>
                                          <p:attrName>style.visibility</p:attrName>
                                        </p:attrNameLst>
                                      </p:cBhvr>
                                      <p:to>
                                        <p:strVal val="visible"/>
                                      </p:to>
                                    </p:set>
                                    <p:animEffect transition="in" filter="wipe(up)">
                                      <p:cBhvr>
                                        <p:cTn id="45"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9" grpId="0"/>
      <p:bldP spid="30" grpId="0"/>
      <p:bldP spid="31"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402C520-ADF1-9D48-AA9B-337974C8BA5F}"/>
              </a:ext>
            </a:extLst>
          </p:cNvPr>
          <p:cNvSpPr txBox="1"/>
          <p:nvPr/>
        </p:nvSpPr>
        <p:spPr>
          <a:xfrm>
            <a:off x="161464" y="999766"/>
            <a:ext cx="5010781" cy="3970318"/>
          </a:xfrm>
          <a:prstGeom prst="rect">
            <a:avLst/>
          </a:prstGeom>
          <a:noFill/>
        </p:spPr>
        <p:txBody>
          <a:bodyPr wrap="square" rtlCol="0">
            <a:spAutoFit/>
          </a:bodyPr>
          <a:lstStyle/>
          <a:p>
            <a:pPr algn="ctr"/>
            <a:r>
              <a:rPr lang="en-US" sz="2800" u="sng" dirty="0">
                <a:latin typeface="Bookman Old Style" panose="02050604050505020204" pitchFamily="18" charset="0"/>
              </a:rPr>
              <a:t>“Racial Bonuses”</a:t>
            </a:r>
          </a:p>
          <a:p>
            <a:pPr algn="ctr"/>
            <a:endParaRPr lang="en-US" sz="2800" dirty="0">
              <a:latin typeface="Bookman Old Style" panose="02050604050505020204" pitchFamily="18" charset="0"/>
            </a:endParaRPr>
          </a:p>
          <a:p>
            <a:pPr algn="ctr"/>
            <a:r>
              <a:rPr lang="en-US" sz="2800" dirty="0">
                <a:latin typeface="Bookman Old Style" panose="02050604050505020204" pitchFamily="18" charset="0"/>
              </a:rPr>
              <a:t>+2 points to any one score</a:t>
            </a:r>
          </a:p>
          <a:p>
            <a:pPr algn="ctr"/>
            <a:endParaRPr lang="en-US" sz="2800" dirty="0">
              <a:latin typeface="Bookman Old Style" panose="02050604050505020204" pitchFamily="18" charset="0"/>
            </a:endParaRPr>
          </a:p>
          <a:p>
            <a:pPr algn="ctr"/>
            <a:r>
              <a:rPr lang="en-US" sz="2800" dirty="0">
                <a:latin typeface="Bookman Old Style" panose="02050604050505020204" pitchFamily="18" charset="0"/>
              </a:rPr>
              <a:t>+1 point to any additional score</a:t>
            </a:r>
          </a:p>
          <a:p>
            <a:pPr algn="ctr"/>
            <a:endParaRPr lang="en-US" sz="2800" dirty="0">
              <a:latin typeface="Bookman Old Style" panose="02050604050505020204" pitchFamily="18" charset="0"/>
            </a:endParaRPr>
          </a:p>
          <a:p>
            <a:pPr algn="ctr"/>
            <a:r>
              <a:rPr lang="en-US" sz="2800" dirty="0">
                <a:latin typeface="Bookman Old Style" panose="02050604050505020204" pitchFamily="18" charset="0"/>
              </a:rPr>
              <a:t>Adjust modifiers accordingly</a:t>
            </a:r>
          </a:p>
        </p:txBody>
      </p:sp>
      <p:sp>
        <p:nvSpPr>
          <p:cNvPr id="10" name="TextBox 9">
            <a:extLst>
              <a:ext uri="{FF2B5EF4-FFF2-40B4-BE49-F238E27FC236}">
                <a16:creationId xmlns:a16="http://schemas.microsoft.com/office/drawing/2014/main" id="{447C9A8B-63BB-C169-3593-517020832F02}"/>
              </a:ext>
            </a:extLst>
          </p:cNvPr>
          <p:cNvSpPr txBox="1"/>
          <p:nvPr/>
        </p:nvSpPr>
        <p:spPr>
          <a:xfrm>
            <a:off x="6096000" y="999766"/>
            <a:ext cx="5934534" cy="5262979"/>
          </a:xfrm>
          <a:prstGeom prst="rect">
            <a:avLst/>
          </a:prstGeom>
          <a:noFill/>
        </p:spPr>
        <p:txBody>
          <a:bodyPr wrap="square" rtlCol="0">
            <a:spAutoFit/>
          </a:bodyPr>
          <a:lstStyle/>
          <a:p>
            <a:pPr algn="ctr"/>
            <a:r>
              <a:rPr lang="en-US" sz="2800" u="sng" dirty="0">
                <a:latin typeface="Bookman Old Style" panose="02050604050505020204" pitchFamily="18" charset="0"/>
              </a:rPr>
              <a:t>“Roll” for Health</a:t>
            </a:r>
          </a:p>
          <a:p>
            <a:pPr algn="ctr"/>
            <a:endParaRPr lang="en-US" sz="2800" u="sng" dirty="0">
              <a:latin typeface="Bookman Old Style" panose="02050604050505020204" pitchFamily="18" charset="0"/>
            </a:endParaRPr>
          </a:p>
          <a:p>
            <a:pPr algn="ctr"/>
            <a:r>
              <a:rPr lang="en-US" sz="2800" dirty="0">
                <a:latin typeface="Bookman Old Style" panose="02050604050505020204" pitchFamily="18" charset="0"/>
              </a:rPr>
              <a:t>d12 = Barbarian</a:t>
            </a:r>
          </a:p>
          <a:p>
            <a:pPr algn="ctr"/>
            <a:endParaRPr lang="en-US" sz="2800" dirty="0">
              <a:latin typeface="Bookman Old Style" panose="02050604050505020204" pitchFamily="18" charset="0"/>
            </a:endParaRPr>
          </a:p>
          <a:p>
            <a:pPr algn="ctr"/>
            <a:r>
              <a:rPr lang="en-US" sz="2800" dirty="0">
                <a:latin typeface="Bookman Old Style" panose="02050604050505020204" pitchFamily="18" charset="0"/>
              </a:rPr>
              <a:t>d10 = Fighter, Paladin, Ranger</a:t>
            </a:r>
          </a:p>
          <a:p>
            <a:pPr algn="ctr"/>
            <a:endParaRPr lang="en-US" sz="2800" dirty="0">
              <a:latin typeface="Bookman Old Style" panose="02050604050505020204" pitchFamily="18" charset="0"/>
            </a:endParaRPr>
          </a:p>
          <a:p>
            <a:pPr algn="ctr"/>
            <a:r>
              <a:rPr lang="en-US" sz="2800" dirty="0">
                <a:latin typeface="Bookman Old Style" panose="02050604050505020204" pitchFamily="18" charset="0"/>
              </a:rPr>
              <a:t>d8 = Bard, Cleric, Druid, Monk, Rogue, Warlock</a:t>
            </a:r>
          </a:p>
          <a:p>
            <a:pPr algn="ctr"/>
            <a:endParaRPr lang="en-US" sz="2800" dirty="0">
              <a:latin typeface="Bookman Old Style" panose="02050604050505020204" pitchFamily="18" charset="0"/>
            </a:endParaRPr>
          </a:p>
          <a:p>
            <a:pPr algn="ctr"/>
            <a:r>
              <a:rPr lang="en-US" sz="2800" dirty="0">
                <a:latin typeface="Bookman Old Style" panose="02050604050505020204" pitchFamily="18" charset="0"/>
              </a:rPr>
              <a:t>d6 = Sorcerer, Wizard</a:t>
            </a:r>
          </a:p>
          <a:p>
            <a:pPr algn="ctr"/>
            <a:endParaRPr lang="en-US" sz="2800" dirty="0">
              <a:latin typeface="Bookman Old Style" panose="02050604050505020204" pitchFamily="18" charset="0"/>
            </a:endParaRPr>
          </a:p>
          <a:p>
            <a:pPr algn="ctr"/>
            <a:r>
              <a:rPr lang="en-US" sz="2800" dirty="0">
                <a:latin typeface="Bookman Old Style" panose="02050604050505020204" pitchFamily="18" charset="0"/>
              </a:rPr>
              <a:t>+Constitution Modifier</a:t>
            </a:r>
          </a:p>
        </p:txBody>
      </p:sp>
      <p:sp>
        <p:nvSpPr>
          <p:cNvPr id="21" name="TextBox 20">
            <a:extLst>
              <a:ext uri="{FF2B5EF4-FFF2-40B4-BE49-F238E27FC236}">
                <a16:creationId xmlns:a16="http://schemas.microsoft.com/office/drawing/2014/main" id="{D89B534F-0776-2B36-C30D-D6EFD395DB4B}"/>
              </a:ext>
            </a:extLst>
          </p:cNvPr>
          <p:cNvSpPr txBox="1"/>
          <p:nvPr/>
        </p:nvSpPr>
        <p:spPr>
          <a:xfrm>
            <a:off x="2666855" y="291880"/>
            <a:ext cx="6858289" cy="707886"/>
          </a:xfrm>
          <a:prstGeom prst="rect">
            <a:avLst/>
          </a:prstGeom>
          <a:noFill/>
        </p:spPr>
        <p:txBody>
          <a:bodyPr wrap="square" rtlCol="0">
            <a:spAutoFit/>
          </a:bodyPr>
          <a:lstStyle/>
          <a:p>
            <a:pPr algn="ctr"/>
            <a:r>
              <a:rPr lang="en-US" sz="4000" dirty="0">
                <a:latin typeface="Old English Text MT" panose="03040902040508030806" pitchFamily="66" charset="0"/>
              </a:rPr>
              <a:t>Next Steps</a:t>
            </a:r>
          </a:p>
        </p:txBody>
      </p:sp>
      <p:pic>
        <p:nvPicPr>
          <p:cNvPr id="3" name="Picture 2">
            <a:extLst>
              <a:ext uri="{FF2B5EF4-FFF2-40B4-BE49-F238E27FC236}">
                <a16:creationId xmlns:a16="http://schemas.microsoft.com/office/drawing/2014/main" id="{423050C7-3CEF-8261-C4ED-9BA836F2364C}"/>
              </a:ext>
            </a:extLst>
          </p:cNvPr>
          <p:cNvPicPr>
            <a:picLocks noChangeAspect="1"/>
          </p:cNvPicPr>
          <p:nvPr/>
        </p:nvPicPr>
        <p:blipFill rotWithShape="1">
          <a:blip r:embed="rId5"/>
          <a:srcRect t="5872"/>
          <a:stretch/>
        </p:blipFill>
        <p:spPr>
          <a:xfrm>
            <a:off x="2401476" y="5203837"/>
            <a:ext cx="3975529" cy="1493987"/>
          </a:xfrm>
          <a:prstGeom prst="rect">
            <a:avLst/>
          </a:prstGeom>
        </p:spPr>
      </p:pic>
      <p:cxnSp>
        <p:nvCxnSpPr>
          <p:cNvPr id="6" name="Straight Arrow Connector 5">
            <a:extLst>
              <a:ext uri="{FF2B5EF4-FFF2-40B4-BE49-F238E27FC236}">
                <a16:creationId xmlns:a16="http://schemas.microsoft.com/office/drawing/2014/main" id="{A6D21DAE-97F2-B4FD-D12A-03131A18F0CA}"/>
              </a:ext>
            </a:extLst>
          </p:cNvPr>
          <p:cNvCxnSpPr>
            <a:cxnSpLocks/>
            <a:stCxn id="10" idx="2"/>
          </p:cNvCxnSpPr>
          <p:nvPr/>
        </p:nvCxnSpPr>
        <p:spPr>
          <a:xfrm flipH="1">
            <a:off x="6504972" y="6262745"/>
            <a:ext cx="2558295"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186150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right)">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FAAB2-8FE6-F43E-890F-7DD3A878BCD5}"/>
              </a:ext>
            </a:extLst>
          </p:cNvPr>
          <p:cNvSpPr>
            <a:spLocks noGrp="1"/>
          </p:cNvSpPr>
          <p:nvPr>
            <p:ph type="ctrTitle"/>
          </p:nvPr>
        </p:nvSpPr>
        <p:spPr>
          <a:xfrm>
            <a:off x="1524000" y="1122362"/>
            <a:ext cx="9174480" cy="3183419"/>
          </a:xfrm>
        </p:spPr>
        <p:txBody>
          <a:bodyPr/>
          <a:lstStyle/>
          <a:p>
            <a:r>
              <a:rPr lang="en-US" dirty="0">
                <a:latin typeface="Old English Text MT" panose="03040902040508030806" pitchFamily="66" charset="0"/>
              </a:rPr>
              <a:t>Personality and </a:t>
            </a:r>
            <a:br>
              <a:rPr lang="en-US" dirty="0">
                <a:latin typeface="Old English Text MT" panose="03040902040508030806" pitchFamily="66" charset="0"/>
              </a:rPr>
            </a:br>
            <a:r>
              <a:rPr lang="en-US" dirty="0">
                <a:latin typeface="Old English Text MT" panose="03040902040508030806" pitchFamily="66" charset="0"/>
              </a:rPr>
              <a:t>Backstory</a:t>
            </a:r>
          </a:p>
        </p:txBody>
      </p:sp>
      <p:pic>
        <p:nvPicPr>
          <p:cNvPr id="1026" name="Picture 2">
            <a:extLst>
              <a:ext uri="{FF2B5EF4-FFF2-40B4-BE49-F238E27FC236}">
                <a16:creationId xmlns:a16="http://schemas.microsoft.com/office/drawing/2014/main" id="{03DAE891-06BD-601F-8823-D991872320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2625" y="0"/>
            <a:ext cx="2619375" cy="27527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AC9ED6F-498E-62A0-9431-D8E6A89603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933950"/>
            <a:ext cx="3705225" cy="1924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3959675"/>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FAAB2-8FE6-F43E-890F-7DD3A878BCD5}"/>
              </a:ext>
            </a:extLst>
          </p:cNvPr>
          <p:cNvSpPr>
            <a:spLocks noGrp="1"/>
          </p:cNvSpPr>
          <p:nvPr>
            <p:ph type="ctrTitle"/>
          </p:nvPr>
        </p:nvSpPr>
        <p:spPr>
          <a:xfrm>
            <a:off x="1524000" y="1122363"/>
            <a:ext cx="9174480" cy="2387600"/>
          </a:xfrm>
        </p:spPr>
        <p:txBody>
          <a:bodyPr/>
          <a:lstStyle/>
          <a:p>
            <a:r>
              <a:rPr lang="en-US" dirty="0">
                <a:latin typeface="Old English Text MT" panose="03040902040508030806" pitchFamily="66" charset="0"/>
              </a:rPr>
              <a:t>Classes</a:t>
            </a:r>
          </a:p>
        </p:txBody>
      </p:sp>
      <p:pic>
        <p:nvPicPr>
          <p:cNvPr id="1026" name="Picture 2">
            <a:extLst>
              <a:ext uri="{FF2B5EF4-FFF2-40B4-BE49-F238E27FC236}">
                <a16:creationId xmlns:a16="http://schemas.microsoft.com/office/drawing/2014/main" id="{03DAE891-06BD-601F-8823-D991872320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2625" y="0"/>
            <a:ext cx="2619375" cy="27527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AC9ED6F-498E-62A0-9431-D8E6A89603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933950"/>
            <a:ext cx="3705225" cy="1924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0475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FAAB2-8FE6-F43E-890F-7DD3A878BCD5}"/>
              </a:ext>
            </a:extLst>
          </p:cNvPr>
          <p:cNvSpPr>
            <a:spLocks noGrp="1"/>
          </p:cNvSpPr>
          <p:nvPr>
            <p:ph type="ctrTitle"/>
          </p:nvPr>
        </p:nvSpPr>
        <p:spPr>
          <a:xfrm>
            <a:off x="1508760" y="454845"/>
            <a:ext cx="9174480" cy="1053679"/>
          </a:xfrm>
        </p:spPr>
        <p:txBody>
          <a:bodyPr/>
          <a:lstStyle/>
          <a:p>
            <a:r>
              <a:rPr lang="en-US" dirty="0">
                <a:latin typeface="Old English Text MT" panose="03040902040508030806" pitchFamily="66" charset="0"/>
              </a:rPr>
              <a:t>Alignment Chart</a:t>
            </a:r>
          </a:p>
        </p:txBody>
      </p:sp>
      <p:grpSp>
        <p:nvGrpSpPr>
          <p:cNvPr id="21" name="Group 20">
            <a:extLst>
              <a:ext uri="{FF2B5EF4-FFF2-40B4-BE49-F238E27FC236}">
                <a16:creationId xmlns:a16="http://schemas.microsoft.com/office/drawing/2014/main" id="{7D0F630D-524B-04AC-C271-0D235CC37CF8}"/>
              </a:ext>
            </a:extLst>
          </p:cNvPr>
          <p:cNvGrpSpPr/>
          <p:nvPr/>
        </p:nvGrpSpPr>
        <p:grpSpPr>
          <a:xfrm>
            <a:off x="1221088" y="2274838"/>
            <a:ext cx="11059655" cy="2308324"/>
            <a:chOff x="1753521" y="2274838"/>
            <a:chExt cx="11059655" cy="2308324"/>
          </a:xfrm>
        </p:grpSpPr>
        <p:grpSp>
          <p:nvGrpSpPr>
            <p:cNvPr id="7" name="Group 6">
              <a:extLst>
                <a:ext uri="{FF2B5EF4-FFF2-40B4-BE49-F238E27FC236}">
                  <a16:creationId xmlns:a16="http://schemas.microsoft.com/office/drawing/2014/main" id="{218DF4BC-A9FE-81CA-C3AF-1F0E6D8A7011}"/>
                </a:ext>
              </a:extLst>
            </p:cNvPr>
            <p:cNvGrpSpPr/>
            <p:nvPr/>
          </p:nvGrpSpPr>
          <p:grpSpPr>
            <a:xfrm>
              <a:off x="1753521" y="2274838"/>
              <a:ext cx="11059655" cy="2308324"/>
              <a:chOff x="711799" y="1678328"/>
              <a:chExt cx="11059655" cy="2308324"/>
            </a:xfrm>
          </p:grpSpPr>
          <p:sp>
            <p:nvSpPr>
              <p:cNvPr id="5" name="TextBox 4">
                <a:extLst>
                  <a:ext uri="{FF2B5EF4-FFF2-40B4-BE49-F238E27FC236}">
                    <a16:creationId xmlns:a16="http://schemas.microsoft.com/office/drawing/2014/main" id="{EC3A5F95-2A65-05AE-C37D-DD2E371A1DCB}"/>
                  </a:ext>
                </a:extLst>
              </p:cNvPr>
              <p:cNvSpPr txBox="1"/>
              <p:nvPr/>
            </p:nvSpPr>
            <p:spPr>
              <a:xfrm>
                <a:off x="711799" y="1678329"/>
                <a:ext cx="6661276" cy="2246769"/>
              </a:xfrm>
              <a:prstGeom prst="rect">
                <a:avLst/>
              </a:prstGeom>
              <a:noFill/>
            </p:spPr>
            <p:txBody>
              <a:bodyPr wrap="square" rtlCol="0">
                <a:spAutoFit/>
              </a:bodyPr>
              <a:lstStyle/>
              <a:p>
                <a:r>
                  <a:rPr lang="en-US" sz="2800" dirty="0">
                    <a:latin typeface="Bookman Old Style" panose="02050604050505020204" pitchFamily="18" charset="0"/>
                  </a:rPr>
                  <a:t>Lawful Good		Neutral Good</a:t>
                </a:r>
              </a:p>
              <a:p>
                <a:endParaRPr lang="en-US" sz="2800" dirty="0">
                  <a:latin typeface="Bookman Old Style" panose="02050604050505020204" pitchFamily="18" charset="0"/>
                </a:endParaRPr>
              </a:p>
              <a:p>
                <a:r>
                  <a:rPr lang="en-US" sz="2800" dirty="0">
                    <a:latin typeface="Bookman Old Style" panose="02050604050505020204" pitchFamily="18" charset="0"/>
                  </a:rPr>
                  <a:t>Lawful Neutral		True Neutral</a:t>
                </a:r>
              </a:p>
              <a:p>
                <a:endParaRPr lang="en-US" sz="2800" dirty="0">
                  <a:latin typeface="Bookman Old Style" panose="02050604050505020204" pitchFamily="18" charset="0"/>
                </a:endParaRPr>
              </a:p>
              <a:p>
                <a:r>
                  <a:rPr lang="en-US" sz="2800" dirty="0">
                    <a:latin typeface="Bookman Old Style" panose="02050604050505020204" pitchFamily="18" charset="0"/>
                  </a:rPr>
                  <a:t>Lawful Evil		Neutral Evil</a:t>
                </a:r>
                <a:endParaRPr lang="en-US" sz="3200" dirty="0">
                  <a:latin typeface="Bookman Old Style" panose="02050604050505020204" pitchFamily="18" charset="0"/>
                </a:endParaRPr>
              </a:p>
            </p:txBody>
          </p:sp>
          <p:sp>
            <p:nvSpPr>
              <p:cNvPr id="6" name="TextBox 5">
                <a:extLst>
                  <a:ext uri="{FF2B5EF4-FFF2-40B4-BE49-F238E27FC236}">
                    <a16:creationId xmlns:a16="http://schemas.microsoft.com/office/drawing/2014/main" id="{2452D336-2FD1-8707-30E4-6D403EC5D011}"/>
                  </a:ext>
                </a:extLst>
              </p:cNvPr>
              <p:cNvSpPr txBox="1"/>
              <p:nvPr/>
            </p:nvSpPr>
            <p:spPr>
              <a:xfrm>
                <a:off x="6875362" y="1678328"/>
                <a:ext cx="4896092" cy="2308324"/>
              </a:xfrm>
              <a:prstGeom prst="rect">
                <a:avLst/>
              </a:prstGeom>
              <a:noFill/>
            </p:spPr>
            <p:txBody>
              <a:bodyPr wrap="square" rtlCol="0">
                <a:spAutoFit/>
              </a:bodyPr>
              <a:lstStyle/>
              <a:p>
                <a:r>
                  <a:rPr lang="en-US" sz="2800" dirty="0">
                    <a:latin typeface="Bookman Old Style" panose="02050604050505020204" pitchFamily="18" charset="0"/>
                  </a:rPr>
                  <a:t>	Chaotic Good</a:t>
                </a:r>
              </a:p>
              <a:p>
                <a:endParaRPr lang="en-US" sz="2800" dirty="0">
                  <a:latin typeface="Bookman Old Style" panose="02050604050505020204" pitchFamily="18" charset="0"/>
                </a:endParaRPr>
              </a:p>
              <a:p>
                <a:r>
                  <a:rPr lang="en-US" sz="2800" dirty="0">
                    <a:latin typeface="Bookman Old Style" panose="02050604050505020204" pitchFamily="18" charset="0"/>
                  </a:rPr>
                  <a:t>	Chaotic Neutral</a:t>
                </a:r>
              </a:p>
              <a:p>
                <a:endParaRPr lang="en-US" sz="2800" dirty="0">
                  <a:latin typeface="Bookman Old Style" panose="02050604050505020204" pitchFamily="18" charset="0"/>
                </a:endParaRPr>
              </a:p>
              <a:p>
                <a:r>
                  <a:rPr lang="en-US" sz="2800" dirty="0">
                    <a:latin typeface="Bookman Old Style" panose="02050604050505020204" pitchFamily="18" charset="0"/>
                  </a:rPr>
                  <a:t>	Chaotic Evil</a:t>
                </a:r>
              </a:p>
            </p:txBody>
          </p:sp>
        </p:grpSp>
        <p:cxnSp>
          <p:nvCxnSpPr>
            <p:cNvPr id="9" name="Straight Connector 8">
              <a:extLst>
                <a:ext uri="{FF2B5EF4-FFF2-40B4-BE49-F238E27FC236}">
                  <a16:creationId xmlns:a16="http://schemas.microsoft.com/office/drawing/2014/main" id="{377D223A-454A-96D8-CF93-185AC15F3C84}"/>
                </a:ext>
              </a:extLst>
            </p:cNvPr>
            <p:cNvCxnSpPr>
              <a:stCxn id="5" idx="0"/>
              <a:endCxn id="5" idx="2"/>
            </p:cNvCxnSpPr>
            <p:nvPr/>
          </p:nvCxnSpPr>
          <p:spPr>
            <a:xfrm>
              <a:off x="5084159" y="2274839"/>
              <a:ext cx="0" cy="224676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39E0678-3371-1C82-F505-056363B1218C}"/>
                </a:ext>
              </a:extLst>
            </p:cNvPr>
            <p:cNvCxnSpPr/>
            <p:nvPr/>
          </p:nvCxnSpPr>
          <p:spPr>
            <a:xfrm>
              <a:off x="8414797" y="2274838"/>
              <a:ext cx="0" cy="224676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C67B492-1391-0DED-89DF-4756C74F6609}"/>
                </a:ext>
              </a:extLst>
            </p:cNvPr>
            <p:cNvCxnSpPr>
              <a:cxnSpLocks/>
            </p:cNvCxnSpPr>
            <p:nvPr/>
          </p:nvCxnSpPr>
          <p:spPr>
            <a:xfrm>
              <a:off x="1753521" y="2912087"/>
              <a:ext cx="1016840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DCB14B8-BE65-C951-363D-7BB6A76D995D}"/>
                </a:ext>
              </a:extLst>
            </p:cNvPr>
            <p:cNvCxnSpPr>
              <a:cxnSpLocks/>
            </p:cNvCxnSpPr>
            <p:nvPr/>
          </p:nvCxnSpPr>
          <p:spPr>
            <a:xfrm>
              <a:off x="1753521" y="3816847"/>
              <a:ext cx="1016840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9944" name="Picture 8">
            <a:extLst>
              <a:ext uri="{FF2B5EF4-FFF2-40B4-BE49-F238E27FC236}">
                <a16:creationId xmlns:a16="http://schemas.microsoft.com/office/drawing/2014/main" id="{B6A95992-5FFD-F22E-2C9E-C557A57B19E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2360" r="86177"/>
          <a:stretch/>
        </p:blipFill>
        <p:spPr bwMode="auto">
          <a:xfrm>
            <a:off x="5262181" y="4721607"/>
            <a:ext cx="2086216" cy="1934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2024898"/>
      </p:ext>
    </p:extLst>
  </p:cSld>
  <p:clrMapOvr>
    <a:overrideClrMapping bg1="lt1" tx1="dk1" bg2="lt2" tx2="dk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FAAB2-8FE6-F43E-890F-7DD3A878BCD5}"/>
              </a:ext>
            </a:extLst>
          </p:cNvPr>
          <p:cNvSpPr>
            <a:spLocks noGrp="1"/>
          </p:cNvSpPr>
          <p:nvPr>
            <p:ph type="ctrTitle"/>
          </p:nvPr>
        </p:nvSpPr>
        <p:spPr>
          <a:xfrm>
            <a:off x="1508759" y="165478"/>
            <a:ext cx="9174480" cy="702623"/>
          </a:xfrm>
        </p:spPr>
        <p:txBody>
          <a:bodyPr>
            <a:normAutofit fontScale="90000"/>
          </a:bodyPr>
          <a:lstStyle/>
          <a:p>
            <a:r>
              <a:rPr lang="en-US" sz="4800" dirty="0">
                <a:latin typeface="Old English Text MT" panose="03040902040508030806" pitchFamily="66" charset="0"/>
              </a:rPr>
              <a:t>A Storm of Brains</a:t>
            </a:r>
          </a:p>
        </p:txBody>
      </p:sp>
      <p:sp>
        <p:nvSpPr>
          <p:cNvPr id="4" name="TextBox 3">
            <a:extLst>
              <a:ext uri="{FF2B5EF4-FFF2-40B4-BE49-F238E27FC236}">
                <a16:creationId xmlns:a16="http://schemas.microsoft.com/office/drawing/2014/main" id="{90878F85-57D1-D75F-646E-8A9215AB5B0B}"/>
              </a:ext>
            </a:extLst>
          </p:cNvPr>
          <p:cNvSpPr txBox="1"/>
          <p:nvPr/>
        </p:nvSpPr>
        <p:spPr>
          <a:xfrm>
            <a:off x="557512" y="709863"/>
            <a:ext cx="11076973" cy="5976060"/>
          </a:xfrm>
          <a:prstGeom prst="rect">
            <a:avLst/>
          </a:prstGeom>
          <a:noFill/>
        </p:spPr>
        <p:txBody>
          <a:bodyPr wrap="square">
            <a:spAutoFit/>
          </a:bodyPr>
          <a:lstStyle/>
          <a:p>
            <a:pPr marL="342900" marR="0" lvl="2" indent="-342900">
              <a:lnSpc>
                <a:spcPct val="200000"/>
              </a:lnSpc>
              <a:spcBef>
                <a:spcPts val="0"/>
              </a:spcBef>
              <a:spcAft>
                <a:spcPts val="0"/>
              </a:spcAft>
              <a:buFont typeface="Arial" panose="020B0604020202020204" pitchFamily="34" charset="0"/>
              <a:buChar char="•"/>
            </a:pPr>
            <a:r>
              <a:rPr lang="en-US" sz="2400" kern="100" dirty="0">
                <a:effectLst/>
                <a:latin typeface="Bookman Old Style" panose="02050604050505020204" pitchFamily="18" charset="0"/>
                <a:ea typeface="Calibri" panose="020F0502020204030204" pitchFamily="34" charset="0"/>
                <a:cs typeface="Times New Roman" panose="02020603050405020304" pitchFamily="18" charset="0"/>
              </a:rPr>
              <a:t>What is your character’s main motivation? (Money,                    helping others, thrill seeking, etc.)</a:t>
            </a:r>
          </a:p>
          <a:p>
            <a:pPr marL="342900" marR="0" lvl="2" indent="-342900">
              <a:lnSpc>
                <a:spcPct val="200000"/>
              </a:lnSpc>
              <a:spcBef>
                <a:spcPts val="0"/>
              </a:spcBef>
              <a:spcAft>
                <a:spcPts val="0"/>
              </a:spcAft>
              <a:buFont typeface="Arial" panose="020B0604020202020204" pitchFamily="34" charset="0"/>
              <a:buChar char="•"/>
            </a:pPr>
            <a:r>
              <a:rPr lang="en-US" sz="2400" kern="100" dirty="0">
                <a:latin typeface="Bookman Old Style" panose="02050604050505020204" pitchFamily="18" charset="0"/>
                <a:ea typeface="Calibri" panose="020F0502020204030204" pitchFamily="34" charset="0"/>
                <a:cs typeface="Times New Roman" panose="02020603050405020304" pitchFamily="18" charset="0"/>
              </a:rPr>
              <a:t>D</a:t>
            </a:r>
            <a:r>
              <a:rPr lang="en-US" sz="2400" kern="100" dirty="0">
                <a:effectLst/>
                <a:latin typeface="Bookman Old Style" panose="02050604050505020204" pitchFamily="18" charset="0"/>
                <a:ea typeface="Calibri" panose="020F0502020204030204" pitchFamily="34" charset="0"/>
                <a:cs typeface="Times New Roman" panose="02020603050405020304" pitchFamily="18" charset="0"/>
              </a:rPr>
              <a:t>oes your character like to work with a team or work                 alone? When working with a team, what role do they                normally take?</a:t>
            </a:r>
          </a:p>
          <a:p>
            <a:pPr marL="342900" marR="0" lvl="2" indent="-342900">
              <a:lnSpc>
                <a:spcPct val="200000"/>
              </a:lnSpc>
              <a:spcBef>
                <a:spcPts val="0"/>
              </a:spcBef>
              <a:spcAft>
                <a:spcPts val="0"/>
              </a:spcAft>
              <a:buFont typeface="Arial" panose="020B0604020202020204" pitchFamily="34" charset="0"/>
              <a:buChar char="•"/>
            </a:pPr>
            <a:r>
              <a:rPr lang="en-US" sz="2400" kern="100" dirty="0">
                <a:effectLst/>
                <a:latin typeface="Bookman Old Style" panose="02050604050505020204" pitchFamily="18" charset="0"/>
                <a:ea typeface="Calibri" panose="020F0502020204030204" pitchFamily="34" charset="0"/>
                <a:cs typeface="Times New Roman" panose="02020603050405020304" pitchFamily="18" charset="0"/>
              </a:rPr>
              <a:t>Who/what does your character go to in difficult times?</a:t>
            </a:r>
            <a:endParaRPr lang="en-US" sz="2400" kern="100" dirty="0">
              <a:latin typeface="Bookman Old Style" panose="02050604050505020204" pitchFamily="18" charset="0"/>
              <a:ea typeface="Calibri" panose="020F0502020204030204" pitchFamily="34" charset="0"/>
              <a:cs typeface="Times New Roman" panose="02020603050405020304" pitchFamily="18" charset="0"/>
            </a:endParaRPr>
          </a:p>
          <a:p>
            <a:pPr marL="0" marR="0" lvl="2" algn="ctr">
              <a:spcBef>
                <a:spcPts val="0"/>
              </a:spcBef>
              <a:spcAft>
                <a:spcPts val="0"/>
              </a:spcAft>
            </a:pPr>
            <a:endParaRPr lang="en-US" sz="2000" kern="100" dirty="0">
              <a:effectLst/>
              <a:latin typeface="Bookman Old Style" panose="02050604050505020204" pitchFamily="18" charset="0"/>
              <a:ea typeface="Calibri" panose="020F0502020204030204" pitchFamily="34" charset="0"/>
              <a:cs typeface="Times New Roman" panose="02020603050405020304" pitchFamily="18" charset="0"/>
            </a:endParaRPr>
          </a:p>
          <a:p>
            <a:pPr marL="0" marR="0" lvl="2" algn="ctr">
              <a:lnSpc>
                <a:spcPct val="200000"/>
              </a:lnSpc>
              <a:spcBef>
                <a:spcPts val="0"/>
              </a:spcBef>
              <a:spcAft>
                <a:spcPts val="0"/>
              </a:spcAft>
            </a:pPr>
            <a:r>
              <a:rPr lang="en-US" sz="2000" kern="100" dirty="0">
                <a:effectLst/>
                <a:latin typeface="Bookman Old Style" panose="02050604050505020204" pitchFamily="18" charset="0"/>
                <a:ea typeface="Calibri" panose="020F0502020204030204" pitchFamily="34" charset="0"/>
                <a:cs typeface="Times New Roman" panose="02020603050405020304" pitchFamily="18" charset="0"/>
              </a:rPr>
              <a:t>Keep in mind, your character is level 1, which means that their story is just beginning. This is your character’s first adventure.</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586C911C-A7A3-60B1-5013-D6454768F938}"/>
              </a:ext>
            </a:extLst>
          </p:cNvPr>
          <p:cNvPicPr>
            <a:picLocks noChangeAspect="1"/>
          </p:cNvPicPr>
          <p:nvPr/>
        </p:nvPicPr>
        <p:blipFill>
          <a:blip r:embed="rId5"/>
          <a:stretch>
            <a:fillRect/>
          </a:stretch>
        </p:blipFill>
        <p:spPr>
          <a:xfrm>
            <a:off x="9397544" y="868101"/>
            <a:ext cx="2236941" cy="4613208"/>
          </a:xfrm>
          <a:prstGeom prst="rect">
            <a:avLst/>
          </a:prstGeom>
        </p:spPr>
      </p:pic>
    </p:spTree>
    <p:extLst>
      <p:ext uri="{BB962C8B-B14F-4D97-AF65-F5344CB8AC3E}">
        <p14:creationId xmlns:p14="http://schemas.microsoft.com/office/powerpoint/2010/main" val="3993581456"/>
      </p:ext>
    </p:extLst>
  </p:cSld>
  <p:clrMapOvr>
    <a:overrideClrMapping bg1="lt1" tx1="dk1" bg2="lt2" tx2="dk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FAAB2-8FE6-F43E-890F-7DD3A878BCD5}"/>
              </a:ext>
            </a:extLst>
          </p:cNvPr>
          <p:cNvSpPr>
            <a:spLocks noGrp="1"/>
          </p:cNvSpPr>
          <p:nvPr>
            <p:ph type="ctrTitle"/>
          </p:nvPr>
        </p:nvSpPr>
        <p:spPr>
          <a:xfrm>
            <a:off x="1524000" y="1122363"/>
            <a:ext cx="9174480" cy="2387600"/>
          </a:xfrm>
        </p:spPr>
        <p:txBody>
          <a:bodyPr/>
          <a:lstStyle/>
          <a:p>
            <a:r>
              <a:rPr lang="en-US" dirty="0">
                <a:latin typeface="Old English Text MT" panose="03040902040508030806" pitchFamily="66" charset="0"/>
              </a:rPr>
              <a:t>Background</a:t>
            </a:r>
          </a:p>
        </p:txBody>
      </p:sp>
      <p:pic>
        <p:nvPicPr>
          <p:cNvPr id="1026" name="Picture 2">
            <a:extLst>
              <a:ext uri="{FF2B5EF4-FFF2-40B4-BE49-F238E27FC236}">
                <a16:creationId xmlns:a16="http://schemas.microsoft.com/office/drawing/2014/main" id="{03DAE891-06BD-601F-8823-D991872320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2625" y="0"/>
            <a:ext cx="2619375" cy="27527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AC9ED6F-498E-62A0-9431-D8E6A89603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933950"/>
            <a:ext cx="3705225" cy="1924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723323"/>
      </p:ext>
    </p:extLst>
  </p:cSld>
  <p:clrMapOvr>
    <a:overrideClrMapping bg1="lt1" tx1="dk1" bg2="lt2" tx2="dk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D097B-3DE9-496E-9350-5E948627665C}"/>
              </a:ext>
            </a:extLst>
          </p:cNvPr>
          <p:cNvSpPr>
            <a:spLocks noGrp="1"/>
          </p:cNvSpPr>
          <p:nvPr>
            <p:ph type="title"/>
          </p:nvPr>
        </p:nvSpPr>
        <p:spPr>
          <a:xfrm>
            <a:off x="838200" y="167833"/>
            <a:ext cx="10515600" cy="1325563"/>
          </a:xfrm>
        </p:spPr>
        <p:txBody>
          <a:bodyPr/>
          <a:lstStyle/>
          <a:p>
            <a:r>
              <a:rPr lang="en-US" dirty="0">
                <a:latin typeface="Old English Text MT" panose="03040902040508030806" pitchFamily="66" charset="0"/>
              </a:rPr>
              <a:t>There are 13 Backgrounds</a:t>
            </a:r>
          </a:p>
        </p:txBody>
      </p:sp>
      <p:sp>
        <p:nvSpPr>
          <p:cNvPr id="3" name="Content Placeholder 2">
            <a:extLst>
              <a:ext uri="{FF2B5EF4-FFF2-40B4-BE49-F238E27FC236}">
                <a16:creationId xmlns:a16="http://schemas.microsoft.com/office/drawing/2014/main" id="{1890E952-7E1C-2CE9-E0DF-E6A978F3C05D}"/>
              </a:ext>
            </a:extLst>
          </p:cNvPr>
          <p:cNvSpPr>
            <a:spLocks noGrp="1"/>
          </p:cNvSpPr>
          <p:nvPr>
            <p:ph idx="1"/>
          </p:nvPr>
        </p:nvSpPr>
        <p:spPr>
          <a:xfrm>
            <a:off x="838200" y="1354234"/>
            <a:ext cx="5257800" cy="4672254"/>
          </a:xfrm>
        </p:spPr>
        <p:txBody>
          <a:bodyPr>
            <a:normAutofit fontScale="92500" lnSpcReduction="10000"/>
          </a:bodyPr>
          <a:lstStyle/>
          <a:p>
            <a:pPr>
              <a:lnSpc>
                <a:spcPct val="200000"/>
              </a:lnSpc>
              <a:spcBef>
                <a:spcPts val="0"/>
              </a:spcBef>
            </a:pPr>
            <a:r>
              <a:rPr lang="en-US" dirty="0">
                <a:latin typeface="Bookman Old Style" panose="02050604050505020204" pitchFamily="18" charset="0"/>
              </a:rPr>
              <a:t>Acolyte</a:t>
            </a:r>
          </a:p>
          <a:p>
            <a:pPr>
              <a:lnSpc>
                <a:spcPct val="200000"/>
              </a:lnSpc>
              <a:spcBef>
                <a:spcPts val="0"/>
              </a:spcBef>
            </a:pPr>
            <a:r>
              <a:rPr lang="en-US" dirty="0">
                <a:latin typeface="Bookman Old Style" panose="02050604050505020204" pitchFamily="18" charset="0"/>
              </a:rPr>
              <a:t>Charlatan</a:t>
            </a:r>
          </a:p>
          <a:p>
            <a:pPr>
              <a:lnSpc>
                <a:spcPct val="200000"/>
              </a:lnSpc>
              <a:spcBef>
                <a:spcPts val="0"/>
              </a:spcBef>
            </a:pPr>
            <a:r>
              <a:rPr lang="en-US" dirty="0">
                <a:latin typeface="Bookman Old Style" panose="02050604050505020204" pitchFamily="18" charset="0"/>
              </a:rPr>
              <a:t>Criminal</a:t>
            </a:r>
          </a:p>
          <a:p>
            <a:pPr>
              <a:lnSpc>
                <a:spcPct val="200000"/>
              </a:lnSpc>
              <a:spcBef>
                <a:spcPts val="0"/>
              </a:spcBef>
            </a:pPr>
            <a:r>
              <a:rPr lang="en-US" dirty="0">
                <a:latin typeface="Bookman Old Style" panose="02050604050505020204" pitchFamily="18" charset="0"/>
              </a:rPr>
              <a:t>Entertainer</a:t>
            </a:r>
          </a:p>
          <a:p>
            <a:pPr>
              <a:lnSpc>
                <a:spcPct val="200000"/>
              </a:lnSpc>
              <a:spcBef>
                <a:spcPts val="0"/>
              </a:spcBef>
            </a:pPr>
            <a:r>
              <a:rPr lang="en-US" dirty="0">
                <a:latin typeface="Bookman Old Style" panose="02050604050505020204" pitchFamily="18" charset="0"/>
              </a:rPr>
              <a:t>Folk Hero</a:t>
            </a:r>
          </a:p>
          <a:p>
            <a:pPr>
              <a:lnSpc>
                <a:spcPct val="200000"/>
              </a:lnSpc>
              <a:spcBef>
                <a:spcPts val="0"/>
              </a:spcBef>
            </a:pPr>
            <a:r>
              <a:rPr lang="en-US" dirty="0">
                <a:latin typeface="Bookman Old Style" panose="02050604050505020204" pitchFamily="18" charset="0"/>
              </a:rPr>
              <a:t>Guild Artisan</a:t>
            </a:r>
          </a:p>
        </p:txBody>
      </p:sp>
      <p:sp>
        <p:nvSpPr>
          <p:cNvPr id="4" name="Content Placeholder 2">
            <a:extLst>
              <a:ext uri="{FF2B5EF4-FFF2-40B4-BE49-F238E27FC236}">
                <a16:creationId xmlns:a16="http://schemas.microsoft.com/office/drawing/2014/main" id="{310E32E1-B380-78E5-ACEC-397A9C1F3D24}"/>
              </a:ext>
            </a:extLst>
          </p:cNvPr>
          <p:cNvSpPr txBox="1">
            <a:spLocks/>
          </p:cNvSpPr>
          <p:nvPr/>
        </p:nvSpPr>
        <p:spPr>
          <a:xfrm>
            <a:off x="3789802" y="1354234"/>
            <a:ext cx="3029639" cy="518545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spcBef>
                <a:spcPts val="0"/>
              </a:spcBef>
            </a:pPr>
            <a:r>
              <a:rPr lang="en-US" dirty="0">
                <a:latin typeface="Bookman Old Style" panose="02050604050505020204" pitchFamily="18" charset="0"/>
              </a:rPr>
              <a:t>Hermit</a:t>
            </a:r>
          </a:p>
          <a:p>
            <a:pPr>
              <a:lnSpc>
                <a:spcPct val="200000"/>
              </a:lnSpc>
              <a:spcBef>
                <a:spcPts val="0"/>
              </a:spcBef>
            </a:pPr>
            <a:r>
              <a:rPr lang="en-US" dirty="0">
                <a:latin typeface="Bookman Old Style" panose="02050604050505020204" pitchFamily="18" charset="0"/>
              </a:rPr>
              <a:t>Noble</a:t>
            </a:r>
          </a:p>
          <a:p>
            <a:pPr>
              <a:lnSpc>
                <a:spcPct val="200000"/>
              </a:lnSpc>
              <a:spcBef>
                <a:spcPts val="0"/>
              </a:spcBef>
            </a:pPr>
            <a:r>
              <a:rPr lang="en-US" dirty="0">
                <a:latin typeface="Bookman Old Style" panose="02050604050505020204" pitchFamily="18" charset="0"/>
              </a:rPr>
              <a:t>Outlander</a:t>
            </a:r>
          </a:p>
          <a:p>
            <a:pPr>
              <a:lnSpc>
                <a:spcPct val="200000"/>
              </a:lnSpc>
              <a:spcBef>
                <a:spcPts val="0"/>
              </a:spcBef>
            </a:pPr>
            <a:r>
              <a:rPr lang="en-US" dirty="0">
                <a:latin typeface="Bookman Old Style" panose="02050604050505020204" pitchFamily="18" charset="0"/>
              </a:rPr>
              <a:t>Sage</a:t>
            </a:r>
          </a:p>
          <a:p>
            <a:pPr>
              <a:lnSpc>
                <a:spcPct val="200000"/>
              </a:lnSpc>
              <a:spcBef>
                <a:spcPts val="0"/>
              </a:spcBef>
            </a:pPr>
            <a:r>
              <a:rPr lang="en-US" dirty="0">
                <a:latin typeface="Bookman Old Style" panose="02050604050505020204" pitchFamily="18" charset="0"/>
              </a:rPr>
              <a:t>Sailor</a:t>
            </a:r>
          </a:p>
          <a:p>
            <a:pPr>
              <a:lnSpc>
                <a:spcPct val="200000"/>
              </a:lnSpc>
              <a:spcBef>
                <a:spcPts val="0"/>
              </a:spcBef>
            </a:pPr>
            <a:r>
              <a:rPr lang="en-US" dirty="0">
                <a:latin typeface="Bookman Old Style" panose="02050604050505020204" pitchFamily="18" charset="0"/>
              </a:rPr>
              <a:t>Soldier</a:t>
            </a:r>
          </a:p>
          <a:p>
            <a:pPr>
              <a:lnSpc>
                <a:spcPct val="200000"/>
              </a:lnSpc>
              <a:spcBef>
                <a:spcPts val="0"/>
              </a:spcBef>
            </a:pPr>
            <a:r>
              <a:rPr lang="en-US" dirty="0">
                <a:latin typeface="Bookman Old Style" panose="02050604050505020204" pitchFamily="18" charset="0"/>
              </a:rPr>
              <a:t>Urchin</a:t>
            </a:r>
          </a:p>
        </p:txBody>
      </p:sp>
      <p:pic>
        <p:nvPicPr>
          <p:cNvPr id="45058" name="Picture 2">
            <a:extLst>
              <a:ext uri="{FF2B5EF4-FFF2-40B4-BE49-F238E27FC236}">
                <a16:creationId xmlns:a16="http://schemas.microsoft.com/office/drawing/2014/main" id="{420D34C0-A4EB-139C-E06D-9D9E9C599C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7570" y="1110619"/>
            <a:ext cx="4076230" cy="5159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259062"/>
      </p:ext>
    </p:extLst>
  </p:cSld>
  <p:clrMapOvr>
    <a:overrideClrMapping bg1="lt1" tx1="dk1" bg2="lt2" tx2="dk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D097B-3DE9-496E-9350-5E948627665C}"/>
              </a:ext>
            </a:extLst>
          </p:cNvPr>
          <p:cNvSpPr>
            <a:spLocks noGrp="1"/>
          </p:cNvSpPr>
          <p:nvPr>
            <p:ph type="title"/>
          </p:nvPr>
        </p:nvSpPr>
        <p:spPr>
          <a:xfrm>
            <a:off x="838200" y="167833"/>
            <a:ext cx="10515600" cy="1325563"/>
          </a:xfrm>
        </p:spPr>
        <p:txBody>
          <a:bodyPr/>
          <a:lstStyle/>
          <a:p>
            <a:r>
              <a:rPr lang="en-US" dirty="0">
                <a:latin typeface="Algerian" panose="04020705040A02060702" pitchFamily="82" charset="0"/>
              </a:rPr>
              <a:t>Acolyte</a:t>
            </a:r>
          </a:p>
        </p:txBody>
      </p:sp>
      <p:sp>
        <p:nvSpPr>
          <p:cNvPr id="4" name="Content Placeholder 2">
            <a:extLst>
              <a:ext uri="{FF2B5EF4-FFF2-40B4-BE49-F238E27FC236}">
                <a16:creationId xmlns:a16="http://schemas.microsoft.com/office/drawing/2014/main" id="{310E32E1-B380-78E5-ACEC-397A9C1F3D24}"/>
              </a:ext>
            </a:extLst>
          </p:cNvPr>
          <p:cNvSpPr txBox="1">
            <a:spLocks/>
          </p:cNvSpPr>
          <p:nvPr/>
        </p:nvSpPr>
        <p:spPr>
          <a:xfrm>
            <a:off x="838200" y="1204028"/>
            <a:ext cx="7702954" cy="536460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spcBef>
                <a:spcPts val="0"/>
              </a:spcBef>
            </a:pPr>
            <a:r>
              <a:rPr lang="en-US" dirty="0">
                <a:latin typeface="Bookman Old Style" panose="02050604050505020204" pitchFamily="18" charset="0"/>
              </a:rPr>
              <a:t>Skill Proficiencies: Insight, Religion</a:t>
            </a:r>
          </a:p>
          <a:p>
            <a:pPr>
              <a:lnSpc>
                <a:spcPct val="200000"/>
              </a:lnSpc>
              <a:spcBef>
                <a:spcPts val="0"/>
              </a:spcBef>
            </a:pPr>
            <a:r>
              <a:rPr lang="en-US" dirty="0">
                <a:latin typeface="Bookman Old Style" panose="02050604050505020204" pitchFamily="18" charset="0"/>
              </a:rPr>
              <a:t>Languages: Two of your choice</a:t>
            </a:r>
          </a:p>
          <a:p>
            <a:pPr>
              <a:lnSpc>
                <a:spcPct val="200000"/>
              </a:lnSpc>
              <a:spcBef>
                <a:spcPts val="0"/>
              </a:spcBef>
            </a:pPr>
            <a:r>
              <a:rPr lang="en-US" dirty="0">
                <a:latin typeface="Bookman Old Style" panose="02050604050505020204" pitchFamily="18" charset="0"/>
              </a:rPr>
              <a:t>Equipment: Holy symbol (gift you received when you entered priesthood), a prayer book or wheel, 5 sticks of incense, vestments, a set of common clothes, a pouch containing 15 gold pieces (GP)</a:t>
            </a:r>
          </a:p>
          <a:p>
            <a:pPr>
              <a:lnSpc>
                <a:spcPct val="200000"/>
              </a:lnSpc>
              <a:spcBef>
                <a:spcPts val="0"/>
              </a:spcBef>
            </a:pPr>
            <a:r>
              <a:rPr lang="en-US" dirty="0">
                <a:latin typeface="Bookman Old Style" panose="02050604050505020204" pitchFamily="18" charset="0"/>
              </a:rPr>
              <a:t>Feature: Shelter of the Faithful – provided shelter and healing at holy temples</a:t>
            </a:r>
          </a:p>
        </p:txBody>
      </p:sp>
      <p:pic>
        <p:nvPicPr>
          <p:cNvPr id="46082" name="Picture 2">
            <a:extLst>
              <a:ext uri="{FF2B5EF4-FFF2-40B4-BE49-F238E27FC236}">
                <a16:creationId xmlns:a16="http://schemas.microsoft.com/office/drawing/2014/main" id="{710670E6-9048-D2D8-622E-793D1040FD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7494" y="651135"/>
            <a:ext cx="2462053" cy="4974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781392"/>
      </p:ext>
    </p:extLst>
  </p:cSld>
  <p:clrMapOvr>
    <a:overrideClrMapping bg1="lt1" tx1="dk1" bg2="lt2" tx2="dk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D097B-3DE9-496E-9350-5E948627665C}"/>
              </a:ext>
            </a:extLst>
          </p:cNvPr>
          <p:cNvSpPr>
            <a:spLocks noGrp="1"/>
          </p:cNvSpPr>
          <p:nvPr>
            <p:ph type="title"/>
          </p:nvPr>
        </p:nvSpPr>
        <p:spPr>
          <a:xfrm>
            <a:off x="838200" y="167833"/>
            <a:ext cx="10515600" cy="1325563"/>
          </a:xfrm>
        </p:spPr>
        <p:txBody>
          <a:bodyPr/>
          <a:lstStyle/>
          <a:p>
            <a:r>
              <a:rPr lang="en-US" dirty="0">
                <a:latin typeface="Algerian" panose="04020705040A02060702" pitchFamily="82" charset="0"/>
              </a:rPr>
              <a:t>Acolyte</a:t>
            </a:r>
          </a:p>
        </p:txBody>
      </p:sp>
      <p:pic>
        <p:nvPicPr>
          <p:cNvPr id="5" name="Picture 4">
            <a:extLst>
              <a:ext uri="{FF2B5EF4-FFF2-40B4-BE49-F238E27FC236}">
                <a16:creationId xmlns:a16="http://schemas.microsoft.com/office/drawing/2014/main" id="{41589F14-9F42-3314-AEFD-80AFB81C7556}"/>
              </a:ext>
            </a:extLst>
          </p:cNvPr>
          <p:cNvPicPr>
            <a:picLocks noChangeAspect="1"/>
          </p:cNvPicPr>
          <p:nvPr/>
        </p:nvPicPr>
        <p:blipFill>
          <a:blip r:embed="rId5"/>
          <a:stretch>
            <a:fillRect/>
          </a:stretch>
        </p:blipFill>
        <p:spPr>
          <a:xfrm>
            <a:off x="3702688" y="154510"/>
            <a:ext cx="5623010" cy="2408630"/>
          </a:xfrm>
          <a:prstGeom prst="rect">
            <a:avLst/>
          </a:prstGeom>
        </p:spPr>
      </p:pic>
      <p:pic>
        <p:nvPicPr>
          <p:cNvPr id="7" name="Picture 6">
            <a:extLst>
              <a:ext uri="{FF2B5EF4-FFF2-40B4-BE49-F238E27FC236}">
                <a16:creationId xmlns:a16="http://schemas.microsoft.com/office/drawing/2014/main" id="{19EADD25-4741-2F58-67ED-D1902E438D6B}"/>
              </a:ext>
            </a:extLst>
          </p:cNvPr>
          <p:cNvPicPr>
            <a:picLocks noChangeAspect="1"/>
          </p:cNvPicPr>
          <p:nvPr/>
        </p:nvPicPr>
        <p:blipFill>
          <a:blip r:embed="rId6"/>
          <a:stretch>
            <a:fillRect/>
          </a:stretch>
        </p:blipFill>
        <p:spPr>
          <a:xfrm>
            <a:off x="195198" y="2714355"/>
            <a:ext cx="5623010" cy="1939720"/>
          </a:xfrm>
          <a:prstGeom prst="rect">
            <a:avLst/>
          </a:prstGeom>
        </p:spPr>
      </p:pic>
      <p:pic>
        <p:nvPicPr>
          <p:cNvPr id="9" name="Picture 8">
            <a:extLst>
              <a:ext uri="{FF2B5EF4-FFF2-40B4-BE49-F238E27FC236}">
                <a16:creationId xmlns:a16="http://schemas.microsoft.com/office/drawing/2014/main" id="{48FD2EA3-2497-6B75-0C7A-67BE6FD9DBA8}"/>
              </a:ext>
            </a:extLst>
          </p:cNvPr>
          <p:cNvPicPr>
            <a:picLocks noChangeAspect="1"/>
          </p:cNvPicPr>
          <p:nvPr/>
        </p:nvPicPr>
        <p:blipFill>
          <a:blip r:embed="rId7"/>
          <a:stretch>
            <a:fillRect/>
          </a:stretch>
        </p:blipFill>
        <p:spPr>
          <a:xfrm>
            <a:off x="231780" y="4805290"/>
            <a:ext cx="5864220" cy="1849941"/>
          </a:xfrm>
          <a:prstGeom prst="rect">
            <a:avLst/>
          </a:prstGeom>
        </p:spPr>
      </p:pic>
      <p:pic>
        <p:nvPicPr>
          <p:cNvPr id="11" name="Picture 10">
            <a:extLst>
              <a:ext uri="{FF2B5EF4-FFF2-40B4-BE49-F238E27FC236}">
                <a16:creationId xmlns:a16="http://schemas.microsoft.com/office/drawing/2014/main" id="{F4B76BFE-D623-1C45-C2D5-02B400C46235}"/>
              </a:ext>
            </a:extLst>
          </p:cNvPr>
          <p:cNvPicPr>
            <a:picLocks noChangeAspect="1"/>
          </p:cNvPicPr>
          <p:nvPr/>
        </p:nvPicPr>
        <p:blipFill>
          <a:blip r:embed="rId8"/>
          <a:stretch>
            <a:fillRect/>
          </a:stretch>
        </p:blipFill>
        <p:spPr>
          <a:xfrm>
            <a:off x="6265811" y="4773239"/>
            <a:ext cx="5755372" cy="1849941"/>
          </a:xfrm>
          <a:prstGeom prst="rect">
            <a:avLst/>
          </a:prstGeom>
        </p:spPr>
      </p:pic>
      <p:pic>
        <p:nvPicPr>
          <p:cNvPr id="13" name="Picture 12">
            <a:extLst>
              <a:ext uri="{FF2B5EF4-FFF2-40B4-BE49-F238E27FC236}">
                <a16:creationId xmlns:a16="http://schemas.microsoft.com/office/drawing/2014/main" id="{146E2C91-903E-4DC2-A337-6B51AEEB5D23}"/>
              </a:ext>
            </a:extLst>
          </p:cNvPr>
          <p:cNvPicPr>
            <a:picLocks noChangeAspect="1"/>
          </p:cNvPicPr>
          <p:nvPr/>
        </p:nvPicPr>
        <p:blipFill>
          <a:blip r:embed="rId9"/>
          <a:stretch>
            <a:fillRect/>
          </a:stretch>
        </p:blipFill>
        <p:spPr>
          <a:xfrm>
            <a:off x="9450926" y="1072662"/>
            <a:ext cx="2419786" cy="3283385"/>
          </a:xfrm>
          <a:prstGeom prst="rect">
            <a:avLst/>
          </a:prstGeom>
        </p:spPr>
      </p:pic>
    </p:spTree>
    <p:extLst>
      <p:ext uri="{BB962C8B-B14F-4D97-AF65-F5344CB8AC3E}">
        <p14:creationId xmlns:p14="http://schemas.microsoft.com/office/powerpoint/2010/main" val="548621723"/>
      </p:ext>
    </p:extLst>
  </p:cSld>
  <p:clrMapOvr>
    <a:overrideClrMapping bg1="lt1" tx1="dk1" bg2="lt2" tx2="dk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D097B-3DE9-496E-9350-5E948627665C}"/>
              </a:ext>
            </a:extLst>
          </p:cNvPr>
          <p:cNvSpPr>
            <a:spLocks noGrp="1"/>
          </p:cNvSpPr>
          <p:nvPr>
            <p:ph type="title"/>
          </p:nvPr>
        </p:nvSpPr>
        <p:spPr>
          <a:xfrm>
            <a:off x="838200" y="167833"/>
            <a:ext cx="10515600" cy="1325563"/>
          </a:xfrm>
        </p:spPr>
        <p:txBody>
          <a:bodyPr/>
          <a:lstStyle/>
          <a:p>
            <a:r>
              <a:rPr lang="en-US" dirty="0">
                <a:latin typeface="Algerian" panose="04020705040A02060702" pitchFamily="82" charset="0"/>
              </a:rPr>
              <a:t>Charlatan</a:t>
            </a:r>
          </a:p>
        </p:txBody>
      </p:sp>
      <p:sp>
        <p:nvSpPr>
          <p:cNvPr id="4" name="Content Placeholder 2">
            <a:extLst>
              <a:ext uri="{FF2B5EF4-FFF2-40B4-BE49-F238E27FC236}">
                <a16:creationId xmlns:a16="http://schemas.microsoft.com/office/drawing/2014/main" id="{310E32E1-B380-78E5-ACEC-397A9C1F3D24}"/>
              </a:ext>
            </a:extLst>
          </p:cNvPr>
          <p:cNvSpPr txBox="1">
            <a:spLocks/>
          </p:cNvSpPr>
          <p:nvPr/>
        </p:nvSpPr>
        <p:spPr>
          <a:xfrm>
            <a:off x="514109" y="1238752"/>
            <a:ext cx="6731574" cy="5364604"/>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spcBef>
                <a:spcPts val="0"/>
              </a:spcBef>
            </a:pPr>
            <a:r>
              <a:rPr lang="en-US" dirty="0">
                <a:latin typeface="Bookman Old Style" panose="02050604050505020204" pitchFamily="18" charset="0"/>
              </a:rPr>
              <a:t>Skill Proficiencies: Deception,                                             Sleight of Hand</a:t>
            </a:r>
          </a:p>
          <a:p>
            <a:pPr>
              <a:lnSpc>
                <a:spcPct val="200000"/>
              </a:lnSpc>
              <a:spcBef>
                <a:spcPts val="0"/>
              </a:spcBef>
            </a:pPr>
            <a:r>
              <a:rPr lang="en-US" dirty="0">
                <a:latin typeface="Bookman Old Style" panose="02050604050505020204" pitchFamily="18" charset="0"/>
              </a:rPr>
              <a:t>Tool Proficiencies: Disguise kit,                                               forgery kit</a:t>
            </a:r>
          </a:p>
          <a:p>
            <a:pPr>
              <a:lnSpc>
                <a:spcPct val="200000"/>
              </a:lnSpc>
              <a:spcBef>
                <a:spcPts val="0"/>
              </a:spcBef>
            </a:pPr>
            <a:r>
              <a:rPr lang="en-US" dirty="0">
                <a:latin typeface="Bookman Old Style" panose="02050604050505020204" pitchFamily="18" charset="0"/>
              </a:rPr>
              <a:t>Equipment: Set of fine clothes, disguise kit, tools of the con of your choice (ten stoppered bottles filled with colored liquid, a set of weighted dice, a deck of marked cards, or a signet ring of an imaginary duke), and a pouch containing 15 </a:t>
            </a:r>
            <a:r>
              <a:rPr lang="en-US" dirty="0" err="1">
                <a:latin typeface="Bookman Old Style" panose="02050604050505020204" pitchFamily="18" charset="0"/>
              </a:rPr>
              <a:t>gp</a:t>
            </a:r>
            <a:endParaRPr lang="en-US" dirty="0">
              <a:latin typeface="Bookman Old Style" panose="02050604050505020204" pitchFamily="18" charset="0"/>
            </a:endParaRPr>
          </a:p>
        </p:txBody>
      </p:sp>
      <p:pic>
        <p:nvPicPr>
          <p:cNvPr id="5" name="Picture 4">
            <a:extLst>
              <a:ext uri="{FF2B5EF4-FFF2-40B4-BE49-F238E27FC236}">
                <a16:creationId xmlns:a16="http://schemas.microsoft.com/office/drawing/2014/main" id="{76C6B477-A43A-4E24-59CD-D3BB31176541}"/>
              </a:ext>
            </a:extLst>
          </p:cNvPr>
          <p:cNvPicPr>
            <a:picLocks noChangeAspect="1"/>
          </p:cNvPicPr>
          <p:nvPr/>
        </p:nvPicPr>
        <p:blipFill rotWithShape="1">
          <a:blip r:embed="rId5"/>
          <a:srcRect r="18144"/>
          <a:stretch/>
        </p:blipFill>
        <p:spPr>
          <a:xfrm>
            <a:off x="5175367" y="647920"/>
            <a:ext cx="6731574" cy="2609984"/>
          </a:xfrm>
          <a:prstGeom prst="rect">
            <a:avLst/>
          </a:prstGeom>
        </p:spPr>
      </p:pic>
      <p:sp>
        <p:nvSpPr>
          <p:cNvPr id="7" name="TextBox 6">
            <a:extLst>
              <a:ext uri="{FF2B5EF4-FFF2-40B4-BE49-F238E27FC236}">
                <a16:creationId xmlns:a16="http://schemas.microsoft.com/office/drawing/2014/main" id="{0400365B-51EB-D184-E387-AC0D50F4ABAA}"/>
              </a:ext>
            </a:extLst>
          </p:cNvPr>
          <p:cNvSpPr txBox="1"/>
          <p:nvPr/>
        </p:nvSpPr>
        <p:spPr>
          <a:xfrm>
            <a:off x="7245683" y="3390913"/>
            <a:ext cx="4490527" cy="3079433"/>
          </a:xfrm>
          <a:prstGeom prst="rect">
            <a:avLst/>
          </a:prstGeom>
          <a:noFill/>
        </p:spPr>
        <p:txBody>
          <a:bodyPr wrap="square">
            <a:spAutoFit/>
          </a:bodyPr>
          <a:lstStyle/>
          <a:p>
            <a:pPr marL="285750" indent="-285750">
              <a:lnSpc>
                <a:spcPct val="200000"/>
              </a:lnSpc>
              <a:spcBef>
                <a:spcPts val="0"/>
              </a:spcBef>
              <a:buFont typeface="Arial" panose="020B0604020202020204" pitchFamily="34" charset="0"/>
              <a:buChar char="•"/>
            </a:pPr>
            <a:r>
              <a:rPr lang="en-US" sz="2000" dirty="0">
                <a:latin typeface="Bookman Old Style" panose="02050604050505020204" pitchFamily="18" charset="0"/>
              </a:rPr>
              <a:t>Feature: False Identity – you have documentation, established acquaintances, and disguises that allow you to assume an established persona</a:t>
            </a:r>
          </a:p>
        </p:txBody>
      </p:sp>
    </p:spTree>
    <p:extLst>
      <p:ext uri="{BB962C8B-B14F-4D97-AF65-F5344CB8AC3E}">
        <p14:creationId xmlns:p14="http://schemas.microsoft.com/office/powerpoint/2010/main" val="2686589488"/>
      </p:ext>
    </p:extLst>
  </p:cSld>
  <p:clrMapOvr>
    <a:overrideClrMapping bg1="lt1" tx1="dk1" bg2="lt2" tx2="dk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D097B-3DE9-496E-9350-5E948627665C}"/>
              </a:ext>
            </a:extLst>
          </p:cNvPr>
          <p:cNvSpPr>
            <a:spLocks noGrp="1"/>
          </p:cNvSpPr>
          <p:nvPr>
            <p:ph type="title"/>
          </p:nvPr>
        </p:nvSpPr>
        <p:spPr>
          <a:xfrm>
            <a:off x="838200" y="167833"/>
            <a:ext cx="10515600" cy="1325563"/>
          </a:xfrm>
        </p:spPr>
        <p:txBody>
          <a:bodyPr/>
          <a:lstStyle/>
          <a:p>
            <a:r>
              <a:rPr lang="en-US" dirty="0">
                <a:latin typeface="Algerian" panose="04020705040A02060702" pitchFamily="82" charset="0"/>
              </a:rPr>
              <a:t>Criminal </a:t>
            </a:r>
            <a:r>
              <a:rPr lang="en-US" sz="3600" dirty="0">
                <a:latin typeface="Algerian" panose="04020705040A02060702" pitchFamily="82" charset="0"/>
              </a:rPr>
              <a:t>(variant – Spy)</a:t>
            </a:r>
            <a:endParaRPr lang="en-US" dirty="0">
              <a:latin typeface="Algerian" panose="04020705040A02060702" pitchFamily="82" charset="0"/>
            </a:endParaRPr>
          </a:p>
        </p:txBody>
      </p:sp>
      <p:sp>
        <p:nvSpPr>
          <p:cNvPr id="4" name="Content Placeholder 2">
            <a:extLst>
              <a:ext uri="{FF2B5EF4-FFF2-40B4-BE49-F238E27FC236}">
                <a16:creationId xmlns:a16="http://schemas.microsoft.com/office/drawing/2014/main" id="{310E32E1-B380-78E5-ACEC-397A9C1F3D24}"/>
              </a:ext>
            </a:extLst>
          </p:cNvPr>
          <p:cNvSpPr txBox="1">
            <a:spLocks/>
          </p:cNvSpPr>
          <p:nvPr/>
        </p:nvSpPr>
        <p:spPr>
          <a:xfrm>
            <a:off x="838200" y="1204028"/>
            <a:ext cx="7702954" cy="411563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spcBef>
                <a:spcPts val="0"/>
              </a:spcBef>
            </a:pPr>
            <a:r>
              <a:rPr lang="en-US" dirty="0">
                <a:latin typeface="Bookman Old Style" panose="02050604050505020204" pitchFamily="18" charset="0"/>
              </a:rPr>
              <a:t>Skill Proficiencies: Deception, Stealth</a:t>
            </a:r>
          </a:p>
          <a:p>
            <a:pPr>
              <a:lnSpc>
                <a:spcPct val="200000"/>
              </a:lnSpc>
              <a:spcBef>
                <a:spcPts val="0"/>
              </a:spcBef>
            </a:pPr>
            <a:r>
              <a:rPr lang="en-US" dirty="0">
                <a:latin typeface="Bookman Old Style" panose="02050604050505020204" pitchFamily="18" charset="0"/>
              </a:rPr>
              <a:t>Tool Proficiencies: One type of gaming set, thieves’ tools</a:t>
            </a:r>
          </a:p>
          <a:p>
            <a:pPr>
              <a:lnSpc>
                <a:spcPct val="200000"/>
              </a:lnSpc>
              <a:spcBef>
                <a:spcPts val="0"/>
              </a:spcBef>
            </a:pPr>
            <a:r>
              <a:rPr lang="en-US" dirty="0">
                <a:latin typeface="Bookman Old Style" panose="02050604050505020204" pitchFamily="18" charset="0"/>
              </a:rPr>
              <a:t>Equipment: Crowbar, set of dark common clothes including a hood, and a pouch containing 15 </a:t>
            </a:r>
            <a:r>
              <a:rPr lang="en-US" dirty="0" err="1">
                <a:latin typeface="Bookman Old Style" panose="02050604050505020204" pitchFamily="18" charset="0"/>
              </a:rPr>
              <a:t>gp</a:t>
            </a:r>
            <a:endParaRPr lang="en-US" dirty="0">
              <a:latin typeface="Bookman Old Style" panose="02050604050505020204" pitchFamily="18" charset="0"/>
            </a:endParaRPr>
          </a:p>
        </p:txBody>
      </p:sp>
      <p:pic>
        <p:nvPicPr>
          <p:cNvPr id="47106" name="Picture 2">
            <a:extLst>
              <a:ext uri="{FF2B5EF4-FFF2-40B4-BE49-F238E27FC236}">
                <a16:creationId xmlns:a16="http://schemas.microsoft.com/office/drawing/2014/main" id="{159BE757-300C-9743-1B7F-66FB413B92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8627" y="211788"/>
            <a:ext cx="3385173" cy="49867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9164FA6-AC45-2AB8-5835-8AD91FC5F87A}"/>
              </a:ext>
            </a:extLst>
          </p:cNvPr>
          <p:cNvSpPr txBox="1"/>
          <p:nvPr/>
        </p:nvSpPr>
        <p:spPr>
          <a:xfrm>
            <a:off x="838199" y="5185363"/>
            <a:ext cx="11060575" cy="1460849"/>
          </a:xfrm>
          <a:prstGeom prst="rect">
            <a:avLst/>
          </a:prstGeom>
          <a:noFill/>
        </p:spPr>
        <p:txBody>
          <a:bodyPr wrap="square">
            <a:spAutoFit/>
          </a:bodyPr>
          <a:lstStyle/>
          <a:p>
            <a:pPr marL="342900" indent="-342900">
              <a:lnSpc>
                <a:spcPct val="200000"/>
              </a:lnSpc>
              <a:spcBef>
                <a:spcPts val="0"/>
              </a:spcBef>
              <a:buFont typeface="Arial" panose="020B0604020202020204" pitchFamily="34" charset="0"/>
              <a:buChar char="•"/>
            </a:pPr>
            <a:r>
              <a:rPr lang="en-US" sz="2400" dirty="0">
                <a:latin typeface="Bookman Old Style" panose="02050604050505020204" pitchFamily="18" charset="0"/>
              </a:rPr>
              <a:t>Feature: Criminal Contact – you know who to talk to in order to connect to the criminal underground wherever you are</a:t>
            </a:r>
          </a:p>
        </p:txBody>
      </p:sp>
    </p:spTree>
    <p:extLst>
      <p:ext uri="{BB962C8B-B14F-4D97-AF65-F5344CB8AC3E}">
        <p14:creationId xmlns:p14="http://schemas.microsoft.com/office/powerpoint/2010/main" val="1511655928"/>
      </p:ext>
    </p:extLst>
  </p:cSld>
  <p:clrMapOvr>
    <a:overrideClrMapping bg1="lt1" tx1="dk1" bg2="lt2" tx2="dk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D097B-3DE9-496E-9350-5E948627665C}"/>
              </a:ext>
            </a:extLst>
          </p:cNvPr>
          <p:cNvSpPr>
            <a:spLocks noGrp="1"/>
          </p:cNvSpPr>
          <p:nvPr>
            <p:ph type="title"/>
          </p:nvPr>
        </p:nvSpPr>
        <p:spPr>
          <a:xfrm>
            <a:off x="838200" y="167833"/>
            <a:ext cx="10515600" cy="1325563"/>
          </a:xfrm>
        </p:spPr>
        <p:txBody>
          <a:bodyPr/>
          <a:lstStyle/>
          <a:p>
            <a:r>
              <a:rPr lang="en-US" dirty="0">
                <a:latin typeface="Algerian" panose="04020705040A02060702" pitchFamily="82" charset="0"/>
              </a:rPr>
              <a:t>Entertainer</a:t>
            </a:r>
            <a:r>
              <a:rPr lang="en-US" sz="3600" dirty="0">
                <a:latin typeface="Algerian" panose="04020705040A02060702" pitchFamily="82" charset="0"/>
              </a:rPr>
              <a:t> (variant – Gladiator)</a:t>
            </a:r>
            <a:endParaRPr lang="en-US" dirty="0">
              <a:latin typeface="Algerian" panose="04020705040A02060702" pitchFamily="82" charset="0"/>
            </a:endParaRPr>
          </a:p>
        </p:txBody>
      </p:sp>
      <p:sp>
        <p:nvSpPr>
          <p:cNvPr id="4" name="Content Placeholder 2">
            <a:extLst>
              <a:ext uri="{FF2B5EF4-FFF2-40B4-BE49-F238E27FC236}">
                <a16:creationId xmlns:a16="http://schemas.microsoft.com/office/drawing/2014/main" id="{310E32E1-B380-78E5-ACEC-397A9C1F3D24}"/>
              </a:ext>
            </a:extLst>
          </p:cNvPr>
          <p:cNvSpPr txBox="1">
            <a:spLocks/>
          </p:cNvSpPr>
          <p:nvPr/>
        </p:nvSpPr>
        <p:spPr>
          <a:xfrm>
            <a:off x="803474" y="1204027"/>
            <a:ext cx="8190054" cy="5653973"/>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spcBef>
                <a:spcPts val="0"/>
              </a:spcBef>
            </a:pPr>
            <a:r>
              <a:rPr lang="en-US" dirty="0">
                <a:latin typeface="Bookman Old Style" panose="02050604050505020204" pitchFamily="18" charset="0"/>
              </a:rPr>
              <a:t>Skill Proficiencies: Acrobatics, Performance</a:t>
            </a:r>
          </a:p>
          <a:p>
            <a:pPr>
              <a:lnSpc>
                <a:spcPct val="200000"/>
              </a:lnSpc>
              <a:spcBef>
                <a:spcPts val="0"/>
              </a:spcBef>
            </a:pPr>
            <a:r>
              <a:rPr lang="en-US" dirty="0">
                <a:latin typeface="Bookman Old Style" panose="02050604050505020204" pitchFamily="18" charset="0"/>
              </a:rPr>
              <a:t>Tool Proficiencies: Disguise kit, one type of musical instrument</a:t>
            </a:r>
          </a:p>
          <a:p>
            <a:pPr>
              <a:lnSpc>
                <a:spcPct val="200000"/>
              </a:lnSpc>
              <a:spcBef>
                <a:spcPts val="0"/>
              </a:spcBef>
            </a:pPr>
            <a:r>
              <a:rPr lang="en-US" dirty="0">
                <a:latin typeface="Bookman Old Style" panose="02050604050505020204" pitchFamily="18" charset="0"/>
              </a:rPr>
              <a:t>Equipment: One musical instrument of your choice, the favor of an admirer (love letter, lock of hair, or trinket), a costume, and a pouch containing 15 </a:t>
            </a:r>
            <a:r>
              <a:rPr lang="en-US" dirty="0" err="1">
                <a:latin typeface="Bookman Old Style" panose="02050604050505020204" pitchFamily="18" charset="0"/>
              </a:rPr>
              <a:t>gp</a:t>
            </a:r>
            <a:endParaRPr lang="en-US" dirty="0">
              <a:latin typeface="Bookman Old Style" panose="02050604050505020204" pitchFamily="18" charset="0"/>
            </a:endParaRPr>
          </a:p>
          <a:p>
            <a:pPr>
              <a:lnSpc>
                <a:spcPct val="200000"/>
              </a:lnSpc>
              <a:spcBef>
                <a:spcPts val="0"/>
              </a:spcBef>
            </a:pPr>
            <a:r>
              <a:rPr lang="en-US" dirty="0">
                <a:latin typeface="Bookman Old Style" panose="02050604050505020204" pitchFamily="18" charset="0"/>
              </a:rPr>
              <a:t>Feature: By Popular Demand – can always find a place to perform and receive free food and lodging for the duration; strangers who recognize you from your performances like you</a:t>
            </a:r>
          </a:p>
        </p:txBody>
      </p:sp>
      <p:pic>
        <p:nvPicPr>
          <p:cNvPr id="49154" name="Picture 2">
            <a:extLst>
              <a:ext uri="{FF2B5EF4-FFF2-40B4-BE49-F238E27FC236}">
                <a16:creationId xmlns:a16="http://schemas.microsoft.com/office/drawing/2014/main" id="{3C7FE87B-C90B-2257-4B67-BE5B9EDAD6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9214656" y="1204027"/>
            <a:ext cx="2463235" cy="5063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582782"/>
      </p:ext>
    </p:extLst>
  </p:cSld>
  <p:clrMapOvr>
    <a:overrideClrMapping bg1="lt1" tx1="dk1" bg2="lt2" tx2="dk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D097B-3DE9-496E-9350-5E948627665C}"/>
              </a:ext>
            </a:extLst>
          </p:cNvPr>
          <p:cNvSpPr>
            <a:spLocks noGrp="1"/>
          </p:cNvSpPr>
          <p:nvPr>
            <p:ph type="title"/>
          </p:nvPr>
        </p:nvSpPr>
        <p:spPr>
          <a:xfrm>
            <a:off x="838200" y="167833"/>
            <a:ext cx="10515600" cy="1325563"/>
          </a:xfrm>
        </p:spPr>
        <p:txBody>
          <a:bodyPr/>
          <a:lstStyle/>
          <a:p>
            <a:r>
              <a:rPr lang="en-US" dirty="0">
                <a:latin typeface="Algerian" panose="04020705040A02060702" pitchFamily="82" charset="0"/>
              </a:rPr>
              <a:t>Folk Hero</a:t>
            </a:r>
          </a:p>
        </p:txBody>
      </p:sp>
      <p:sp>
        <p:nvSpPr>
          <p:cNvPr id="4" name="Content Placeholder 2">
            <a:extLst>
              <a:ext uri="{FF2B5EF4-FFF2-40B4-BE49-F238E27FC236}">
                <a16:creationId xmlns:a16="http://schemas.microsoft.com/office/drawing/2014/main" id="{310E32E1-B380-78E5-ACEC-397A9C1F3D24}"/>
              </a:ext>
            </a:extLst>
          </p:cNvPr>
          <p:cNvSpPr txBox="1">
            <a:spLocks/>
          </p:cNvSpPr>
          <p:nvPr/>
        </p:nvSpPr>
        <p:spPr>
          <a:xfrm>
            <a:off x="734025" y="1204027"/>
            <a:ext cx="5361975" cy="5486139"/>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spcBef>
                <a:spcPts val="0"/>
              </a:spcBef>
            </a:pPr>
            <a:r>
              <a:rPr lang="en-US" dirty="0">
                <a:latin typeface="Bookman Old Style" panose="02050604050505020204" pitchFamily="18" charset="0"/>
              </a:rPr>
              <a:t>Skill Proficiencies: Animal                      Handling, Survival</a:t>
            </a:r>
          </a:p>
          <a:p>
            <a:pPr>
              <a:lnSpc>
                <a:spcPct val="200000"/>
              </a:lnSpc>
              <a:spcBef>
                <a:spcPts val="0"/>
              </a:spcBef>
            </a:pPr>
            <a:r>
              <a:rPr lang="en-US" dirty="0">
                <a:latin typeface="Bookman Old Style" panose="02050604050505020204" pitchFamily="18" charset="0"/>
              </a:rPr>
              <a:t>Tool Proficiencies: One type                                   of artisan’s tools, vehicles                               (land)</a:t>
            </a:r>
          </a:p>
          <a:p>
            <a:pPr>
              <a:lnSpc>
                <a:spcPct val="200000"/>
              </a:lnSpc>
              <a:spcBef>
                <a:spcPts val="0"/>
              </a:spcBef>
            </a:pPr>
            <a:r>
              <a:rPr lang="en-US" dirty="0">
                <a:latin typeface="Bookman Old Style" panose="02050604050505020204" pitchFamily="18" charset="0"/>
              </a:rPr>
              <a:t>Equipment: One set of artisan’s tools of your choice, a shovel, an iron pot, a set of common clothes, and a pouch containing 10 </a:t>
            </a:r>
            <a:r>
              <a:rPr lang="en-US" dirty="0" err="1">
                <a:latin typeface="Bookman Old Style" panose="02050604050505020204" pitchFamily="18" charset="0"/>
              </a:rPr>
              <a:t>gp</a:t>
            </a:r>
            <a:endParaRPr lang="en-US" dirty="0">
              <a:latin typeface="Bookman Old Style" panose="02050604050505020204" pitchFamily="18" charset="0"/>
            </a:endParaRPr>
          </a:p>
        </p:txBody>
      </p:sp>
      <p:pic>
        <p:nvPicPr>
          <p:cNvPr id="5" name="Picture 4">
            <a:extLst>
              <a:ext uri="{FF2B5EF4-FFF2-40B4-BE49-F238E27FC236}">
                <a16:creationId xmlns:a16="http://schemas.microsoft.com/office/drawing/2014/main" id="{9226EC1C-10F9-C19C-33B7-46D290785620}"/>
              </a:ext>
            </a:extLst>
          </p:cNvPr>
          <p:cNvPicPr>
            <a:picLocks noChangeAspect="1"/>
          </p:cNvPicPr>
          <p:nvPr/>
        </p:nvPicPr>
        <p:blipFill rotWithShape="1">
          <a:blip r:embed="rId5"/>
          <a:srcRect r="21077"/>
          <a:stretch/>
        </p:blipFill>
        <p:spPr>
          <a:xfrm>
            <a:off x="5298489" y="322221"/>
            <a:ext cx="6485330" cy="3905451"/>
          </a:xfrm>
          <a:prstGeom prst="rect">
            <a:avLst/>
          </a:prstGeom>
        </p:spPr>
      </p:pic>
      <p:sp>
        <p:nvSpPr>
          <p:cNvPr id="7" name="TextBox 6">
            <a:extLst>
              <a:ext uri="{FF2B5EF4-FFF2-40B4-BE49-F238E27FC236}">
                <a16:creationId xmlns:a16="http://schemas.microsoft.com/office/drawing/2014/main" id="{8832F69F-0399-0C33-7040-887610946895}"/>
              </a:ext>
            </a:extLst>
          </p:cNvPr>
          <p:cNvSpPr txBox="1"/>
          <p:nvPr/>
        </p:nvSpPr>
        <p:spPr>
          <a:xfrm>
            <a:off x="6096000" y="4226979"/>
            <a:ext cx="5687819" cy="2463880"/>
          </a:xfrm>
          <a:prstGeom prst="rect">
            <a:avLst/>
          </a:prstGeom>
          <a:noFill/>
        </p:spPr>
        <p:txBody>
          <a:bodyPr wrap="square">
            <a:spAutoFit/>
          </a:bodyPr>
          <a:lstStyle/>
          <a:p>
            <a:pPr>
              <a:lnSpc>
                <a:spcPct val="200000"/>
              </a:lnSpc>
              <a:spcBef>
                <a:spcPts val="0"/>
              </a:spcBef>
            </a:pPr>
            <a:r>
              <a:rPr lang="en-US" sz="2000" dirty="0">
                <a:latin typeface="Bookman Old Style" panose="02050604050505020204" pitchFamily="18" charset="0"/>
              </a:rPr>
              <a:t>Feature: Rustic Hospitality – can find places to hide, rest, and recuperate among commoners, as long as doing so does not risk their lives</a:t>
            </a:r>
          </a:p>
        </p:txBody>
      </p:sp>
    </p:spTree>
    <p:extLst>
      <p:ext uri="{BB962C8B-B14F-4D97-AF65-F5344CB8AC3E}">
        <p14:creationId xmlns:p14="http://schemas.microsoft.com/office/powerpoint/2010/main" val="3594541209"/>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D097B-3DE9-496E-9350-5E948627665C}"/>
              </a:ext>
            </a:extLst>
          </p:cNvPr>
          <p:cNvSpPr>
            <a:spLocks noGrp="1"/>
          </p:cNvSpPr>
          <p:nvPr>
            <p:ph type="title"/>
          </p:nvPr>
        </p:nvSpPr>
        <p:spPr/>
        <p:txBody>
          <a:bodyPr/>
          <a:lstStyle/>
          <a:p>
            <a:r>
              <a:rPr lang="en-US" dirty="0">
                <a:latin typeface="Old English Text MT" panose="03040902040508030806" pitchFamily="66" charset="0"/>
              </a:rPr>
              <a:t>There are 12 Classes</a:t>
            </a:r>
          </a:p>
        </p:txBody>
      </p:sp>
      <p:sp>
        <p:nvSpPr>
          <p:cNvPr id="3" name="Content Placeholder 2">
            <a:extLst>
              <a:ext uri="{FF2B5EF4-FFF2-40B4-BE49-F238E27FC236}">
                <a16:creationId xmlns:a16="http://schemas.microsoft.com/office/drawing/2014/main" id="{1890E952-7E1C-2CE9-E0DF-E6A978F3C05D}"/>
              </a:ext>
            </a:extLst>
          </p:cNvPr>
          <p:cNvSpPr>
            <a:spLocks noGrp="1"/>
          </p:cNvSpPr>
          <p:nvPr>
            <p:ph idx="1"/>
          </p:nvPr>
        </p:nvSpPr>
        <p:spPr>
          <a:xfrm>
            <a:off x="838200" y="1825625"/>
            <a:ext cx="5257800" cy="4351338"/>
          </a:xfrm>
        </p:spPr>
        <p:txBody>
          <a:bodyPr>
            <a:normAutofit fontScale="92500" lnSpcReduction="20000"/>
          </a:bodyPr>
          <a:lstStyle/>
          <a:p>
            <a:pPr>
              <a:lnSpc>
                <a:spcPct val="200000"/>
              </a:lnSpc>
              <a:spcBef>
                <a:spcPts val="0"/>
              </a:spcBef>
            </a:pPr>
            <a:r>
              <a:rPr lang="en-US" dirty="0">
                <a:latin typeface="Bookman Old Style" panose="02050604050505020204" pitchFamily="18" charset="0"/>
              </a:rPr>
              <a:t>Barbarian</a:t>
            </a:r>
          </a:p>
          <a:p>
            <a:pPr>
              <a:lnSpc>
                <a:spcPct val="200000"/>
              </a:lnSpc>
              <a:spcBef>
                <a:spcPts val="0"/>
              </a:spcBef>
            </a:pPr>
            <a:r>
              <a:rPr lang="en-US" dirty="0">
                <a:latin typeface="Bookman Old Style" panose="02050604050505020204" pitchFamily="18" charset="0"/>
              </a:rPr>
              <a:t>Bard</a:t>
            </a:r>
          </a:p>
          <a:p>
            <a:pPr>
              <a:lnSpc>
                <a:spcPct val="200000"/>
              </a:lnSpc>
              <a:spcBef>
                <a:spcPts val="0"/>
              </a:spcBef>
            </a:pPr>
            <a:r>
              <a:rPr lang="en-US" dirty="0">
                <a:latin typeface="Bookman Old Style" panose="02050604050505020204" pitchFamily="18" charset="0"/>
              </a:rPr>
              <a:t>Cleric</a:t>
            </a:r>
          </a:p>
          <a:p>
            <a:pPr>
              <a:lnSpc>
                <a:spcPct val="200000"/>
              </a:lnSpc>
              <a:spcBef>
                <a:spcPts val="0"/>
              </a:spcBef>
            </a:pPr>
            <a:r>
              <a:rPr lang="en-US" dirty="0">
                <a:latin typeface="Bookman Old Style" panose="02050604050505020204" pitchFamily="18" charset="0"/>
              </a:rPr>
              <a:t>Druid</a:t>
            </a:r>
          </a:p>
          <a:p>
            <a:pPr>
              <a:lnSpc>
                <a:spcPct val="200000"/>
              </a:lnSpc>
              <a:spcBef>
                <a:spcPts val="0"/>
              </a:spcBef>
            </a:pPr>
            <a:r>
              <a:rPr lang="en-US" dirty="0">
                <a:latin typeface="Bookman Old Style" panose="02050604050505020204" pitchFamily="18" charset="0"/>
              </a:rPr>
              <a:t>Fighter</a:t>
            </a:r>
          </a:p>
          <a:p>
            <a:pPr>
              <a:lnSpc>
                <a:spcPct val="200000"/>
              </a:lnSpc>
              <a:spcBef>
                <a:spcPts val="0"/>
              </a:spcBef>
            </a:pPr>
            <a:r>
              <a:rPr lang="en-US" dirty="0">
                <a:latin typeface="Bookman Old Style" panose="02050604050505020204" pitchFamily="18" charset="0"/>
              </a:rPr>
              <a:t>Monk</a:t>
            </a:r>
          </a:p>
        </p:txBody>
      </p:sp>
      <p:sp>
        <p:nvSpPr>
          <p:cNvPr id="4" name="Content Placeholder 2">
            <a:extLst>
              <a:ext uri="{FF2B5EF4-FFF2-40B4-BE49-F238E27FC236}">
                <a16:creationId xmlns:a16="http://schemas.microsoft.com/office/drawing/2014/main" id="{310E32E1-B380-78E5-ACEC-397A9C1F3D24}"/>
              </a:ext>
            </a:extLst>
          </p:cNvPr>
          <p:cNvSpPr txBox="1">
            <a:spLocks/>
          </p:cNvSpPr>
          <p:nvPr/>
        </p:nvSpPr>
        <p:spPr>
          <a:xfrm>
            <a:off x="3789802" y="1825625"/>
            <a:ext cx="3029639" cy="43513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spcBef>
                <a:spcPts val="0"/>
              </a:spcBef>
            </a:pPr>
            <a:r>
              <a:rPr lang="en-US" dirty="0">
                <a:latin typeface="Bookman Old Style" panose="02050604050505020204" pitchFamily="18" charset="0"/>
              </a:rPr>
              <a:t>Paladin</a:t>
            </a:r>
          </a:p>
          <a:p>
            <a:pPr>
              <a:lnSpc>
                <a:spcPct val="200000"/>
              </a:lnSpc>
              <a:spcBef>
                <a:spcPts val="0"/>
              </a:spcBef>
            </a:pPr>
            <a:r>
              <a:rPr lang="en-US" dirty="0">
                <a:latin typeface="Bookman Old Style" panose="02050604050505020204" pitchFamily="18" charset="0"/>
              </a:rPr>
              <a:t>Ranger</a:t>
            </a:r>
          </a:p>
          <a:p>
            <a:pPr>
              <a:lnSpc>
                <a:spcPct val="200000"/>
              </a:lnSpc>
              <a:spcBef>
                <a:spcPts val="0"/>
              </a:spcBef>
            </a:pPr>
            <a:r>
              <a:rPr lang="en-US" dirty="0">
                <a:latin typeface="Bookman Old Style" panose="02050604050505020204" pitchFamily="18" charset="0"/>
              </a:rPr>
              <a:t>Rogue</a:t>
            </a:r>
          </a:p>
          <a:p>
            <a:pPr>
              <a:lnSpc>
                <a:spcPct val="200000"/>
              </a:lnSpc>
              <a:spcBef>
                <a:spcPts val="0"/>
              </a:spcBef>
            </a:pPr>
            <a:r>
              <a:rPr lang="en-US" dirty="0">
                <a:latin typeface="Bookman Old Style" panose="02050604050505020204" pitchFamily="18" charset="0"/>
              </a:rPr>
              <a:t>Sorcerer</a:t>
            </a:r>
          </a:p>
          <a:p>
            <a:pPr>
              <a:lnSpc>
                <a:spcPct val="200000"/>
              </a:lnSpc>
              <a:spcBef>
                <a:spcPts val="0"/>
              </a:spcBef>
            </a:pPr>
            <a:r>
              <a:rPr lang="en-US" dirty="0">
                <a:latin typeface="Bookman Old Style" panose="02050604050505020204" pitchFamily="18" charset="0"/>
              </a:rPr>
              <a:t>Wizard</a:t>
            </a:r>
          </a:p>
          <a:p>
            <a:pPr>
              <a:lnSpc>
                <a:spcPct val="200000"/>
              </a:lnSpc>
              <a:spcBef>
                <a:spcPts val="0"/>
              </a:spcBef>
            </a:pPr>
            <a:r>
              <a:rPr lang="en-US" dirty="0">
                <a:latin typeface="Bookman Old Style" panose="02050604050505020204" pitchFamily="18" charset="0"/>
              </a:rPr>
              <a:t>Warlock</a:t>
            </a:r>
          </a:p>
        </p:txBody>
      </p:sp>
      <p:pic>
        <p:nvPicPr>
          <p:cNvPr id="5124" name="Picture 4">
            <a:extLst>
              <a:ext uri="{FF2B5EF4-FFF2-40B4-BE49-F238E27FC236}">
                <a16:creationId xmlns:a16="http://schemas.microsoft.com/office/drawing/2014/main" id="{5CF10331-FF25-3FE9-B5FC-3AA5009F91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3126" y="569130"/>
            <a:ext cx="4562552" cy="5719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1222034"/>
      </p:ext>
    </p:extLst>
  </p:cSld>
  <p:clrMapOvr>
    <a:overrideClrMapping bg1="lt1" tx1="dk1" bg2="lt2" tx2="dk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D097B-3DE9-496E-9350-5E948627665C}"/>
              </a:ext>
            </a:extLst>
          </p:cNvPr>
          <p:cNvSpPr>
            <a:spLocks noGrp="1"/>
          </p:cNvSpPr>
          <p:nvPr>
            <p:ph type="title"/>
          </p:nvPr>
        </p:nvSpPr>
        <p:spPr>
          <a:xfrm>
            <a:off x="838199" y="167833"/>
            <a:ext cx="10967975" cy="1325563"/>
          </a:xfrm>
        </p:spPr>
        <p:txBody>
          <a:bodyPr/>
          <a:lstStyle/>
          <a:p>
            <a:r>
              <a:rPr lang="en-US" dirty="0">
                <a:latin typeface="Algerian" panose="04020705040A02060702" pitchFamily="82" charset="0"/>
              </a:rPr>
              <a:t>Guild Artisan </a:t>
            </a:r>
            <a:r>
              <a:rPr lang="en-US" sz="3600" dirty="0">
                <a:latin typeface="Algerian" panose="04020705040A02060702" pitchFamily="82" charset="0"/>
              </a:rPr>
              <a:t>(variant – Guild Merchant)</a:t>
            </a:r>
            <a:endParaRPr lang="en-US" dirty="0">
              <a:latin typeface="Algerian" panose="04020705040A02060702" pitchFamily="82" charset="0"/>
            </a:endParaRPr>
          </a:p>
        </p:txBody>
      </p:sp>
      <p:sp>
        <p:nvSpPr>
          <p:cNvPr id="4" name="Content Placeholder 2">
            <a:extLst>
              <a:ext uri="{FF2B5EF4-FFF2-40B4-BE49-F238E27FC236}">
                <a16:creationId xmlns:a16="http://schemas.microsoft.com/office/drawing/2014/main" id="{310E32E1-B380-78E5-ACEC-397A9C1F3D24}"/>
              </a:ext>
            </a:extLst>
          </p:cNvPr>
          <p:cNvSpPr txBox="1">
            <a:spLocks/>
          </p:cNvSpPr>
          <p:nvPr/>
        </p:nvSpPr>
        <p:spPr>
          <a:xfrm>
            <a:off x="745600" y="1204029"/>
            <a:ext cx="8178482" cy="400457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spcBef>
                <a:spcPts val="0"/>
              </a:spcBef>
            </a:pPr>
            <a:r>
              <a:rPr lang="en-US" dirty="0">
                <a:latin typeface="Bookman Old Style" panose="02050604050505020204" pitchFamily="18" charset="0"/>
              </a:rPr>
              <a:t>Skill Proficiencies: Insight, Persuasion</a:t>
            </a:r>
          </a:p>
          <a:p>
            <a:pPr>
              <a:lnSpc>
                <a:spcPct val="200000"/>
              </a:lnSpc>
              <a:spcBef>
                <a:spcPts val="0"/>
              </a:spcBef>
            </a:pPr>
            <a:r>
              <a:rPr lang="en-US" dirty="0">
                <a:latin typeface="Bookman Old Style" panose="02050604050505020204" pitchFamily="18" charset="0"/>
              </a:rPr>
              <a:t>Tool Proficiencies: One type of artisan’s tools</a:t>
            </a:r>
          </a:p>
          <a:p>
            <a:pPr>
              <a:lnSpc>
                <a:spcPct val="200000"/>
              </a:lnSpc>
              <a:spcBef>
                <a:spcPts val="0"/>
              </a:spcBef>
            </a:pPr>
            <a:r>
              <a:rPr lang="en-US" dirty="0">
                <a:latin typeface="Bookman Old Style" panose="02050604050505020204" pitchFamily="18" charset="0"/>
              </a:rPr>
              <a:t>Languages: One of your choice</a:t>
            </a:r>
          </a:p>
          <a:p>
            <a:pPr>
              <a:lnSpc>
                <a:spcPct val="200000"/>
              </a:lnSpc>
              <a:spcBef>
                <a:spcPts val="0"/>
              </a:spcBef>
            </a:pPr>
            <a:r>
              <a:rPr lang="en-US" dirty="0">
                <a:latin typeface="Bookman Old Style" panose="02050604050505020204" pitchFamily="18" charset="0"/>
              </a:rPr>
              <a:t>Equipment: One set of artisan’s tools of your choice,                  a letter of introduction from your guild, a set of               traveler’s clothes, and a pouch containing 15 </a:t>
            </a:r>
            <a:r>
              <a:rPr lang="en-US" dirty="0" err="1">
                <a:latin typeface="Bookman Old Style" panose="02050604050505020204" pitchFamily="18" charset="0"/>
              </a:rPr>
              <a:t>gp</a:t>
            </a:r>
            <a:endParaRPr lang="en-US" dirty="0">
              <a:latin typeface="Bookman Old Style" panose="02050604050505020204" pitchFamily="18" charset="0"/>
            </a:endParaRPr>
          </a:p>
        </p:txBody>
      </p:sp>
      <p:pic>
        <p:nvPicPr>
          <p:cNvPr id="50178" name="Picture 2">
            <a:extLst>
              <a:ext uri="{FF2B5EF4-FFF2-40B4-BE49-F238E27FC236}">
                <a16:creationId xmlns:a16="http://schemas.microsoft.com/office/drawing/2014/main" id="{FABAA9E6-7877-3198-92B8-8E42ECCBC0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6842" y="1204287"/>
            <a:ext cx="2558968" cy="39368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E66B0C4-23E4-FA31-549F-AD5621A73AFF}"/>
              </a:ext>
            </a:extLst>
          </p:cNvPr>
          <p:cNvSpPr txBox="1"/>
          <p:nvPr/>
        </p:nvSpPr>
        <p:spPr>
          <a:xfrm>
            <a:off x="745600" y="4851794"/>
            <a:ext cx="11060575" cy="1848326"/>
          </a:xfrm>
          <a:prstGeom prst="rect">
            <a:avLst/>
          </a:prstGeom>
          <a:noFill/>
        </p:spPr>
        <p:txBody>
          <a:bodyPr wrap="square">
            <a:spAutoFit/>
          </a:bodyPr>
          <a:lstStyle/>
          <a:p>
            <a:pPr marL="228600" indent="-228600">
              <a:lnSpc>
                <a:spcPct val="200000"/>
              </a:lnSpc>
              <a:spcBef>
                <a:spcPts val="0"/>
              </a:spcBef>
              <a:buFont typeface="Arial" panose="020B0604020202020204" pitchFamily="34" charset="0"/>
              <a:buChar char="•"/>
            </a:pPr>
            <a:r>
              <a:rPr lang="en-US" sz="2000" dirty="0">
                <a:latin typeface="Bookman Old Style" panose="02050604050505020204" pitchFamily="18" charset="0"/>
              </a:rPr>
              <a:t>Feature: Guild Member – as long as you pay 5 gold monthly dues, you are provided food and shelter at associated guild halls; the guild will defend you if you are accused of a crime, and you can gain access to political figures</a:t>
            </a:r>
          </a:p>
        </p:txBody>
      </p:sp>
    </p:spTree>
    <p:extLst>
      <p:ext uri="{BB962C8B-B14F-4D97-AF65-F5344CB8AC3E}">
        <p14:creationId xmlns:p14="http://schemas.microsoft.com/office/powerpoint/2010/main" val="965709238"/>
      </p:ext>
    </p:extLst>
  </p:cSld>
  <p:clrMapOvr>
    <a:overrideClrMapping bg1="lt1" tx1="dk1" bg2="lt2" tx2="dk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D097B-3DE9-496E-9350-5E948627665C}"/>
              </a:ext>
            </a:extLst>
          </p:cNvPr>
          <p:cNvSpPr>
            <a:spLocks noGrp="1"/>
          </p:cNvSpPr>
          <p:nvPr>
            <p:ph type="title"/>
          </p:nvPr>
        </p:nvSpPr>
        <p:spPr>
          <a:xfrm>
            <a:off x="838200" y="167833"/>
            <a:ext cx="10515600" cy="1325563"/>
          </a:xfrm>
        </p:spPr>
        <p:txBody>
          <a:bodyPr/>
          <a:lstStyle/>
          <a:p>
            <a:r>
              <a:rPr lang="en-US" dirty="0">
                <a:latin typeface="Algerian" panose="04020705040A02060702" pitchFamily="82" charset="0"/>
              </a:rPr>
              <a:t>Hermit</a:t>
            </a:r>
          </a:p>
        </p:txBody>
      </p:sp>
      <p:sp>
        <p:nvSpPr>
          <p:cNvPr id="4" name="Content Placeholder 2">
            <a:extLst>
              <a:ext uri="{FF2B5EF4-FFF2-40B4-BE49-F238E27FC236}">
                <a16:creationId xmlns:a16="http://schemas.microsoft.com/office/drawing/2014/main" id="{310E32E1-B380-78E5-ACEC-397A9C1F3D24}"/>
              </a:ext>
            </a:extLst>
          </p:cNvPr>
          <p:cNvSpPr txBox="1">
            <a:spLocks/>
          </p:cNvSpPr>
          <p:nvPr/>
        </p:nvSpPr>
        <p:spPr>
          <a:xfrm>
            <a:off x="838199" y="1204027"/>
            <a:ext cx="7958559" cy="5653973"/>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spcBef>
                <a:spcPts val="0"/>
              </a:spcBef>
            </a:pPr>
            <a:r>
              <a:rPr lang="en-US" dirty="0">
                <a:latin typeface="Bookman Old Style" panose="02050604050505020204" pitchFamily="18" charset="0"/>
              </a:rPr>
              <a:t>Skill Proficiencies: Medicine, Religion</a:t>
            </a:r>
          </a:p>
          <a:p>
            <a:pPr>
              <a:lnSpc>
                <a:spcPct val="200000"/>
              </a:lnSpc>
              <a:spcBef>
                <a:spcPts val="0"/>
              </a:spcBef>
            </a:pPr>
            <a:r>
              <a:rPr lang="en-US" dirty="0">
                <a:latin typeface="Bookman Old Style" panose="02050604050505020204" pitchFamily="18" charset="0"/>
              </a:rPr>
              <a:t>Tool Proficiencies: Herbalism kit</a:t>
            </a:r>
          </a:p>
          <a:p>
            <a:pPr>
              <a:lnSpc>
                <a:spcPct val="200000"/>
              </a:lnSpc>
              <a:spcBef>
                <a:spcPts val="0"/>
              </a:spcBef>
            </a:pPr>
            <a:r>
              <a:rPr lang="en-US" dirty="0">
                <a:latin typeface="Bookman Old Style" panose="02050604050505020204" pitchFamily="18" charset="0"/>
              </a:rPr>
              <a:t>Languages: One of your choice</a:t>
            </a:r>
          </a:p>
          <a:p>
            <a:pPr>
              <a:lnSpc>
                <a:spcPct val="200000"/>
              </a:lnSpc>
              <a:spcBef>
                <a:spcPts val="0"/>
              </a:spcBef>
            </a:pPr>
            <a:r>
              <a:rPr lang="en-US" dirty="0">
                <a:latin typeface="Bookman Old Style" panose="02050604050505020204" pitchFamily="18" charset="0"/>
              </a:rPr>
              <a:t>Equipment: A scroll case stuffed full of notes from your studies or prayers, a winter blanket, a set of common clothes, an herbalism kit, and 5 </a:t>
            </a:r>
            <a:r>
              <a:rPr lang="en-US" dirty="0" err="1">
                <a:latin typeface="Bookman Old Style" panose="02050604050505020204" pitchFamily="18" charset="0"/>
              </a:rPr>
              <a:t>gp</a:t>
            </a:r>
            <a:endParaRPr lang="en-US" dirty="0">
              <a:latin typeface="Bookman Old Style" panose="02050604050505020204" pitchFamily="18" charset="0"/>
            </a:endParaRPr>
          </a:p>
          <a:p>
            <a:pPr>
              <a:lnSpc>
                <a:spcPct val="200000"/>
              </a:lnSpc>
              <a:spcBef>
                <a:spcPts val="0"/>
              </a:spcBef>
            </a:pPr>
            <a:r>
              <a:rPr lang="en-US" dirty="0">
                <a:latin typeface="Bookman Old Style" panose="02050604050505020204" pitchFamily="18" charset="0"/>
              </a:rPr>
              <a:t>Feature: Discovery – in your seclusion, you discovered something that is the reason you have left isolation (truth about the cosmos, ancient relic, proof you are innocent, etc.)</a:t>
            </a:r>
          </a:p>
        </p:txBody>
      </p:sp>
      <p:pic>
        <p:nvPicPr>
          <p:cNvPr id="51202" name="Picture 2">
            <a:extLst>
              <a:ext uri="{FF2B5EF4-FFF2-40B4-BE49-F238E27FC236}">
                <a16:creationId xmlns:a16="http://schemas.microsoft.com/office/drawing/2014/main" id="{57DF5885-4B22-F559-85AA-478DD63656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41154" y="706056"/>
            <a:ext cx="3409744" cy="4675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2994113"/>
      </p:ext>
    </p:extLst>
  </p:cSld>
  <p:clrMapOvr>
    <a:overrideClrMapping bg1="lt1" tx1="dk1" bg2="lt2" tx2="dk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D097B-3DE9-496E-9350-5E948627665C}"/>
              </a:ext>
            </a:extLst>
          </p:cNvPr>
          <p:cNvSpPr>
            <a:spLocks noGrp="1"/>
          </p:cNvSpPr>
          <p:nvPr>
            <p:ph type="title"/>
          </p:nvPr>
        </p:nvSpPr>
        <p:spPr>
          <a:xfrm>
            <a:off x="836271" y="0"/>
            <a:ext cx="10515600" cy="1325563"/>
          </a:xfrm>
        </p:spPr>
        <p:txBody>
          <a:bodyPr/>
          <a:lstStyle/>
          <a:p>
            <a:r>
              <a:rPr lang="en-US" dirty="0">
                <a:latin typeface="Algerian" panose="04020705040A02060702" pitchFamily="82" charset="0"/>
              </a:rPr>
              <a:t>Noble</a:t>
            </a:r>
            <a:r>
              <a:rPr lang="en-US" sz="3600" dirty="0">
                <a:latin typeface="Algerian" panose="04020705040A02060702" pitchFamily="82" charset="0"/>
              </a:rPr>
              <a:t>					(variant – knight)</a:t>
            </a:r>
            <a:endParaRPr lang="en-US" dirty="0">
              <a:latin typeface="Algerian" panose="04020705040A02060702" pitchFamily="82" charset="0"/>
            </a:endParaRPr>
          </a:p>
        </p:txBody>
      </p:sp>
      <p:sp>
        <p:nvSpPr>
          <p:cNvPr id="4" name="Content Placeholder 2">
            <a:extLst>
              <a:ext uri="{FF2B5EF4-FFF2-40B4-BE49-F238E27FC236}">
                <a16:creationId xmlns:a16="http://schemas.microsoft.com/office/drawing/2014/main" id="{310E32E1-B380-78E5-ACEC-397A9C1F3D24}"/>
              </a:ext>
            </a:extLst>
          </p:cNvPr>
          <p:cNvSpPr txBox="1">
            <a:spLocks/>
          </p:cNvSpPr>
          <p:nvPr/>
        </p:nvSpPr>
        <p:spPr>
          <a:xfrm>
            <a:off x="836271" y="958475"/>
            <a:ext cx="5257800" cy="5754841"/>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spcBef>
                <a:spcPts val="0"/>
              </a:spcBef>
            </a:pPr>
            <a:r>
              <a:rPr lang="en-US" dirty="0">
                <a:latin typeface="Bookman Old Style" panose="02050604050505020204" pitchFamily="18" charset="0"/>
              </a:rPr>
              <a:t>Skill Proficiencies: History, Persuasion</a:t>
            </a:r>
          </a:p>
          <a:p>
            <a:pPr>
              <a:lnSpc>
                <a:spcPct val="200000"/>
              </a:lnSpc>
              <a:spcBef>
                <a:spcPts val="0"/>
              </a:spcBef>
            </a:pPr>
            <a:r>
              <a:rPr lang="en-US" dirty="0">
                <a:latin typeface="Bookman Old Style" panose="02050604050505020204" pitchFamily="18" charset="0"/>
              </a:rPr>
              <a:t>Tool Proficiencies: One type of gaming set</a:t>
            </a:r>
          </a:p>
          <a:p>
            <a:pPr>
              <a:lnSpc>
                <a:spcPct val="200000"/>
              </a:lnSpc>
              <a:spcBef>
                <a:spcPts val="0"/>
              </a:spcBef>
            </a:pPr>
            <a:r>
              <a:rPr lang="en-US" dirty="0">
                <a:latin typeface="Bookman Old Style" panose="02050604050505020204" pitchFamily="18" charset="0"/>
              </a:rPr>
              <a:t>Languages: One of your choice</a:t>
            </a:r>
          </a:p>
          <a:p>
            <a:pPr>
              <a:lnSpc>
                <a:spcPct val="200000"/>
              </a:lnSpc>
              <a:spcBef>
                <a:spcPts val="0"/>
              </a:spcBef>
            </a:pPr>
            <a:r>
              <a:rPr lang="en-US" dirty="0">
                <a:latin typeface="Bookman Old Style" panose="02050604050505020204" pitchFamily="18" charset="0"/>
              </a:rPr>
              <a:t>Equipment: A set of fine clothes, a signet ring, a scroll of pedigree, and a purse containing 25 </a:t>
            </a:r>
            <a:r>
              <a:rPr lang="en-US" dirty="0" err="1">
                <a:latin typeface="Bookman Old Style" panose="02050604050505020204" pitchFamily="18" charset="0"/>
              </a:rPr>
              <a:t>gp</a:t>
            </a:r>
            <a:endParaRPr lang="en-US" dirty="0">
              <a:latin typeface="Bookman Old Style" panose="02050604050505020204" pitchFamily="18" charset="0"/>
            </a:endParaRPr>
          </a:p>
          <a:p>
            <a:pPr>
              <a:lnSpc>
                <a:spcPct val="200000"/>
              </a:lnSpc>
              <a:spcBef>
                <a:spcPts val="0"/>
              </a:spcBef>
            </a:pPr>
            <a:r>
              <a:rPr lang="en-US" dirty="0">
                <a:latin typeface="Bookman Old Style" panose="02050604050505020204" pitchFamily="18" charset="0"/>
              </a:rPr>
              <a:t>Feature: Position of Privilege – you are welcomed by high society and people assume you have the right to be wherever you are</a:t>
            </a:r>
          </a:p>
        </p:txBody>
      </p:sp>
      <p:sp>
        <p:nvSpPr>
          <p:cNvPr id="5" name="TextBox 4">
            <a:extLst>
              <a:ext uri="{FF2B5EF4-FFF2-40B4-BE49-F238E27FC236}">
                <a16:creationId xmlns:a16="http://schemas.microsoft.com/office/drawing/2014/main" id="{06C6DC37-D43F-AF71-173E-8362943CCC28}"/>
              </a:ext>
            </a:extLst>
          </p:cNvPr>
          <p:cNvSpPr txBox="1"/>
          <p:nvPr/>
        </p:nvSpPr>
        <p:spPr>
          <a:xfrm>
            <a:off x="6094071" y="926234"/>
            <a:ext cx="5361007" cy="5550622"/>
          </a:xfrm>
          <a:prstGeom prst="rect">
            <a:avLst/>
          </a:prstGeom>
          <a:noFill/>
        </p:spPr>
        <p:txBody>
          <a:bodyPr wrap="square">
            <a:spAutoFit/>
          </a:bodyPr>
          <a:lstStyle/>
          <a:p>
            <a:pPr>
              <a:lnSpc>
                <a:spcPct val="200000"/>
              </a:lnSpc>
              <a:spcBef>
                <a:spcPts val="0"/>
              </a:spcBef>
            </a:pPr>
            <a:r>
              <a:rPr lang="en-US" dirty="0">
                <a:latin typeface="Bookman Old Style" panose="02050604050505020204" pitchFamily="18" charset="0"/>
              </a:rPr>
              <a:t>Variant Feature: Retainers – you gain a noble and three commoners who follow you and are under your command. The noble is a Squire, a knight-to-be who will do task for you in exchange for training. The other two commoners can be servants that do such things as care for your horse or help you “don” and “doff” your armor. These retainers will not fight for you, will not follow you into danger, and will leave if they are mistreated.</a:t>
            </a:r>
          </a:p>
        </p:txBody>
      </p:sp>
    </p:spTree>
    <p:extLst>
      <p:ext uri="{BB962C8B-B14F-4D97-AF65-F5344CB8AC3E}">
        <p14:creationId xmlns:p14="http://schemas.microsoft.com/office/powerpoint/2010/main" val="3492267877"/>
      </p:ext>
    </p:extLst>
  </p:cSld>
  <p:clrMapOvr>
    <a:overrideClrMapping bg1="lt1" tx1="dk1" bg2="lt2" tx2="dk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D097B-3DE9-496E-9350-5E948627665C}"/>
              </a:ext>
            </a:extLst>
          </p:cNvPr>
          <p:cNvSpPr>
            <a:spLocks noGrp="1"/>
          </p:cNvSpPr>
          <p:nvPr>
            <p:ph type="title"/>
          </p:nvPr>
        </p:nvSpPr>
        <p:spPr>
          <a:xfrm>
            <a:off x="838200" y="167833"/>
            <a:ext cx="10515600" cy="1325563"/>
          </a:xfrm>
        </p:spPr>
        <p:txBody>
          <a:bodyPr/>
          <a:lstStyle/>
          <a:p>
            <a:r>
              <a:rPr lang="en-US" dirty="0">
                <a:latin typeface="Algerian" panose="04020705040A02060702" pitchFamily="82" charset="0"/>
              </a:rPr>
              <a:t>Outlander</a:t>
            </a:r>
          </a:p>
        </p:txBody>
      </p:sp>
      <p:sp>
        <p:nvSpPr>
          <p:cNvPr id="4" name="Content Placeholder 2">
            <a:extLst>
              <a:ext uri="{FF2B5EF4-FFF2-40B4-BE49-F238E27FC236}">
                <a16:creationId xmlns:a16="http://schemas.microsoft.com/office/drawing/2014/main" id="{310E32E1-B380-78E5-ACEC-397A9C1F3D24}"/>
              </a:ext>
            </a:extLst>
          </p:cNvPr>
          <p:cNvSpPr txBox="1">
            <a:spLocks/>
          </p:cNvSpPr>
          <p:nvPr/>
        </p:nvSpPr>
        <p:spPr>
          <a:xfrm>
            <a:off x="838199" y="1204028"/>
            <a:ext cx="7958559" cy="5364604"/>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spcBef>
                <a:spcPts val="0"/>
              </a:spcBef>
            </a:pPr>
            <a:r>
              <a:rPr lang="en-US" dirty="0">
                <a:latin typeface="Bookman Old Style" panose="02050604050505020204" pitchFamily="18" charset="0"/>
              </a:rPr>
              <a:t>Skill Proficiencies: Athletics, Survival</a:t>
            </a:r>
          </a:p>
          <a:p>
            <a:pPr>
              <a:lnSpc>
                <a:spcPct val="200000"/>
              </a:lnSpc>
              <a:spcBef>
                <a:spcPts val="0"/>
              </a:spcBef>
            </a:pPr>
            <a:r>
              <a:rPr lang="en-US" dirty="0">
                <a:latin typeface="Bookman Old Style" panose="02050604050505020204" pitchFamily="18" charset="0"/>
              </a:rPr>
              <a:t>Tool Proficiencies: One type of musical instrument</a:t>
            </a:r>
          </a:p>
          <a:p>
            <a:pPr>
              <a:lnSpc>
                <a:spcPct val="200000"/>
              </a:lnSpc>
              <a:spcBef>
                <a:spcPts val="0"/>
              </a:spcBef>
            </a:pPr>
            <a:r>
              <a:rPr lang="en-US" dirty="0">
                <a:latin typeface="Bookman Old Style" panose="02050604050505020204" pitchFamily="18" charset="0"/>
              </a:rPr>
              <a:t>Languages: One of your choice</a:t>
            </a:r>
          </a:p>
          <a:p>
            <a:pPr>
              <a:lnSpc>
                <a:spcPct val="200000"/>
              </a:lnSpc>
              <a:spcBef>
                <a:spcPts val="0"/>
              </a:spcBef>
            </a:pPr>
            <a:r>
              <a:rPr lang="en-US" dirty="0">
                <a:latin typeface="Bookman Old Style" panose="02050604050505020204" pitchFamily="18" charset="0"/>
              </a:rPr>
              <a:t>Equipment: A staff, a hunting trap, a trophy from an   animal you killed, a set of traveler’s clothes, and a        pouch containing 10 </a:t>
            </a:r>
            <a:r>
              <a:rPr lang="en-US" dirty="0" err="1">
                <a:latin typeface="Bookman Old Style" panose="02050604050505020204" pitchFamily="18" charset="0"/>
              </a:rPr>
              <a:t>gp</a:t>
            </a:r>
            <a:endParaRPr lang="en-US" dirty="0">
              <a:latin typeface="Bookman Old Style" panose="02050604050505020204" pitchFamily="18" charset="0"/>
            </a:endParaRPr>
          </a:p>
          <a:p>
            <a:pPr>
              <a:lnSpc>
                <a:spcPct val="200000"/>
              </a:lnSpc>
              <a:spcBef>
                <a:spcPts val="0"/>
              </a:spcBef>
            </a:pPr>
            <a:r>
              <a:rPr lang="en-US" dirty="0">
                <a:latin typeface="Bookman Old Style" panose="02050604050505020204" pitchFamily="18" charset="0"/>
              </a:rPr>
              <a:t>Feature: Wanderer - you can always recall the general layout of terrain, settlements, and other features; you can always find fresh food and water for you and up to 5 others</a:t>
            </a:r>
          </a:p>
        </p:txBody>
      </p:sp>
      <p:pic>
        <p:nvPicPr>
          <p:cNvPr id="52226" name="Picture 2">
            <a:extLst>
              <a:ext uri="{FF2B5EF4-FFF2-40B4-BE49-F238E27FC236}">
                <a16:creationId xmlns:a16="http://schemas.microsoft.com/office/drawing/2014/main" id="{FBDCC7FF-692C-500A-2BF0-E2F2213EB7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2301" y="408008"/>
            <a:ext cx="3919800" cy="5043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279816"/>
      </p:ext>
    </p:extLst>
  </p:cSld>
  <p:clrMapOvr>
    <a:overrideClrMapping bg1="lt1" tx1="dk1" bg2="lt2" tx2="dk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D097B-3DE9-496E-9350-5E948627665C}"/>
              </a:ext>
            </a:extLst>
          </p:cNvPr>
          <p:cNvSpPr>
            <a:spLocks noGrp="1"/>
          </p:cNvSpPr>
          <p:nvPr>
            <p:ph type="title"/>
          </p:nvPr>
        </p:nvSpPr>
        <p:spPr>
          <a:xfrm>
            <a:off x="838200" y="167833"/>
            <a:ext cx="10515600" cy="1325563"/>
          </a:xfrm>
        </p:spPr>
        <p:txBody>
          <a:bodyPr/>
          <a:lstStyle/>
          <a:p>
            <a:r>
              <a:rPr lang="en-US" dirty="0">
                <a:latin typeface="Algerian" panose="04020705040A02060702" pitchFamily="82" charset="0"/>
              </a:rPr>
              <a:t>SAGE</a:t>
            </a:r>
          </a:p>
        </p:txBody>
      </p:sp>
      <p:sp>
        <p:nvSpPr>
          <p:cNvPr id="4" name="Content Placeholder 2">
            <a:extLst>
              <a:ext uri="{FF2B5EF4-FFF2-40B4-BE49-F238E27FC236}">
                <a16:creationId xmlns:a16="http://schemas.microsoft.com/office/drawing/2014/main" id="{310E32E1-B380-78E5-ACEC-397A9C1F3D24}"/>
              </a:ext>
            </a:extLst>
          </p:cNvPr>
          <p:cNvSpPr txBox="1">
            <a:spLocks/>
          </p:cNvSpPr>
          <p:nvPr/>
        </p:nvSpPr>
        <p:spPr>
          <a:xfrm>
            <a:off x="838200" y="1204028"/>
            <a:ext cx="7702954" cy="5653972"/>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spcBef>
                <a:spcPts val="0"/>
              </a:spcBef>
            </a:pPr>
            <a:r>
              <a:rPr lang="en-US" dirty="0">
                <a:latin typeface="Bookman Old Style" panose="02050604050505020204" pitchFamily="18" charset="0"/>
              </a:rPr>
              <a:t>Skill Proficiencies: Arcana, History</a:t>
            </a:r>
          </a:p>
          <a:p>
            <a:pPr>
              <a:lnSpc>
                <a:spcPct val="200000"/>
              </a:lnSpc>
              <a:spcBef>
                <a:spcPts val="0"/>
              </a:spcBef>
            </a:pPr>
            <a:r>
              <a:rPr lang="en-US" dirty="0">
                <a:latin typeface="Bookman Old Style" panose="02050604050505020204" pitchFamily="18" charset="0"/>
              </a:rPr>
              <a:t>Languages: Two of your choice</a:t>
            </a:r>
          </a:p>
          <a:p>
            <a:pPr>
              <a:lnSpc>
                <a:spcPct val="200000"/>
              </a:lnSpc>
              <a:spcBef>
                <a:spcPts val="0"/>
              </a:spcBef>
            </a:pPr>
            <a:r>
              <a:rPr lang="en-US" dirty="0">
                <a:latin typeface="Bookman Old Style" panose="02050604050505020204" pitchFamily="18" charset="0"/>
              </a:rPr>
              <a:t>Equipment: A bottle of black ink, a quill, a small knife, a letter from a dead colleague posing a question you have not yet been able to answer, a set of common clothes, and a pouch containing 10 </a:t>
            </a:r>
            <a:r>
              <a:rPr lang="en-US" dirty="0" err="1">
                <a:latin typeface="Bookman Old Style" panose="02050604050505020204" pitchFamily="18" charset="0"/>
              </a:rPr>
              <a:t>gp</a:t>
            </a:r>
            <a:endParaRPr lang="en-US" dirty="0">
              <a:latin typeface="Bookman Old Style" panose="02050604050505020204" pitchFamily="18" charset="0"/>
            </a:endParaRPr>
          </a:p>
          <a:p>
            <a:pPr>
              <a:lnSpc>
                <a:spcPct val="200000"/>
              </a:lnSpc>
              <a:spcBef>
                <a:spcPts val="0"/>
              </a:spcBef>
            </a:pPr>
            <a:r>
              <a:rPr lang="en-US" dirty="0">
                <a:latin typeface="Bookman Old Style" panose="02050604050505020204" pitchFamily="18" charset="0"/>
              </a:rPr>
              <a:t>Feature: Researcher – any knowledge you do not have, you almost always know where to find it, unless it is so inaccessible that it may take a whole campaign to find</a:t>
            </a:r>
          </a:p>
        </p:txBody>
      </p:sp>
      <p:pic>
        <p:nvPicPr>
          <p:cNvPr id="53250" name="Picture 2">
            <a:extLst>
              <a:ext uri="{FF2B5EF4-FFF2-40B4-BE49-F238E27FC236}">
                <a16:creationId xmlns:a16="http://schemas.microsoft.com/office/drawing/2014/main" id="{F9295C07-52B1-9BD6-66AA-3D3057EBFD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6289" y="686603"/>
            <a:ext cx="3268101" cy="4434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3403853"/>
      </p:ext>
    </p:extLst>
  </p:cSld>
  <p:clrMapOvr>
    <a:overrideClrMapping bg1="lt1" tx1="dk1" bg2="lt2" tx2="dk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D097B-3DE9-496E-9350-5E948627665C}"/>
              </a:ext>
            </a:extLst>
          </p:cNvPr>
          <p:cNvSpPr>
            <a:spLocks noGrp="1"/>
          </p:cNvSpPr>
          <p:nvPr>
            <p:ph type="title"/>
          </p:nvPr>
        </p:nvSpPr>
        <p:spPr>
          <a:xfrm>
            <a:off x="838199" y="167833"/>
            <a:ext cx="11060575" cy="1325563"/>
          </a:xfrm>
        </p:spPr>
        <p:txBody>
          <a:bodyPr/>
          <a:lstStyle/>
          <a:p>
            <a:r>
              <a:rPr lang="en-US" dirty="0">
                <a:latin typeface="Algerian" panose="04020705040A02060702" pitchFamily="82" charset="0"/>
              </a:rPr>
              <a:t>SAILOR 				   </a:t>
            </a:r>
            <a:r>
              <a:rPr lang="en-US" sz="3600" dirty="0">
                <a:latin typeface="Algerian" panose="04020705040A02060702" pitchFamily="82" charset="0"/>
              </a:rPr>
              <a:t>(variant – Pirate)</a:t>
            </a:r>
            <a:endParaRPr lang="en-US" dirty="0">
              <a:latin typeface="Algerian" panose="04020705040A02060702" pitchFamily="82" charset="0"/>
            </a:endParaRPr>
          </a:p>
        </p:txBody>
      </p:sp>
      <p:sp>
        <p:nvSpPr>
          <p:cNvPr id="4" name="Content Placeholder 2">
            <a:extLst>
              <a:ext uri="{FF2B5EF4-FFF2-40B4-BE49-F238E27FC236}">
                <a16:creationId xmlns:a16="http://schemas.microsoft.com/office/drawing/2014/main" id="{310E32E1-B380-78E5-ACEC-397A9C1F3D24}"/>
              </a:ext>
            </a:extLst>
          </p:cNvPr>
          <p:cNvSpPr txBox="1">
            <a:spLocks/>
          </p:cNvSpPr>
          <p:nvPr/>
        </p:nvSpPr>
        <p:spPr>
          <a:xfrm>
            <a:off x="699299" y="1204028"/>
            <a:ext cx="6005816" cy="5653972"/>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spcBef>
                <a:spcPts val="0"/>
              </a:spcBef>
            </a:pPr>
            <a:r>
              <a:rPr lang="en-US" dirty="0">
                <a:latin typeface="Bookman Old Style" panose="02050604050505020204" pitchFamily="18" charset="0"/>
              </a:rPr>
              <a:t>Skill Proficiencies: Athletics, Perception</a:t>
            </a:r>
          </a:p>
          <a:p>
            <a:pPr>
              <a:lnSpc>
                <a:spcPct val="200000"/>
              </a:lnSpc>
              <a:spcBef>
                <a:spcPts val="0"/>
              </a:spcBef>
            </a:pPr>
            <a:r>
              <a:rPr lang="en-US" dirty="0">
                <a:latin typeface="Bookman Old Style" panose="02050604050505020204" pitchFamily="18" charset="0"/>
              </a:rPr>
              <a:t>Tool Proficiencies: Navigator’s tools, vehicles (water)</a:t>
            </a:r>
          </a:p>
          <a:p>
            <a:pPr>
              <a:lnSpc>
                <a:spcPct val="200000"/>
              </a:lnSpc>
              <a:spcBef>
                <a:spcPts val="0"/>
              </a:spcBef>
            </a:pPr>
            <a:r>
              <a:rPr lang="en-US" dirty="0">
                <a:latin typeface="Bookman Old Style" panose="02050604050505020204" pitchFamily="18" charset="0"/>
              </a:rPr>
              <a:t>Equipment: A belaying pin (club), 50 feet of silk rope, a lucky charm (e.g. a rabbit’s foot, any small trinket such as from the “Trinkets table” in chapter 5), a set of common clothes, and a pouch containing 10 </a:t>
            </a:r>
            <a:r>
              <a:rPr lang="en-US" dirty="0" err="1">
                <a:latin typeface="Bookman Old Style" panose="02050604050505020204" pitchFamily="18" charset="0"/>
              </a:rPr>
              <a:t>gp</a:t>
            </a:r>
            <a:endParaRPr lang="en-US" dirty="0">
              <a:latin typeface="Bookman Old Style" panose="02050604050505020204" pitchFamily="18" charset="0"/>
            </a:endParaRPr>
          </a:p>
          <a:p>
            <a:pPr>
              <a:lnSpc>
                <a:spcPct val="200000"/>
              </a:lnSpc>
              <a:spcBef>
                <a:spcPts val="0"/>
              </a:spcBef>
            </a:pPr>
            <a:r>
              <a:rPr lang="en-US" dirty="0">
                <a:latin typeface="Bookman Old Style" panose="02050604050505020204" pitchFamily="18" charset="0"/>
              </a:rPr>
              <a:t>Feature: Ship’s Passage – can call in a favor to get passage for you and your companions on a ship</a:t>
            </a:r>
          </a:p>
        </p:txBody>
      </p:sp>
      <p:sp>
        <p:nvSpPr>
          <p:cNvPr id="5" name="TextBox 4">
            <a:extLst>
              <a:ext uri="{FF2B5EF4-FFF2-40B4-BE49-F238E27FC236}">
                <a16:creationId xmlns:a16="http://schemas.microsoft.com/office/drawing/2014/main" id="{1A612687-9E15-D2E8-9432-230C1B34D9BD}"/>
              </a:ext>
            </a:extLst>
          </p:cNvPr>
          <p:cNvSpPr txBox="1"/>
          <p:nvPr/>
        </p:nvSpPr>
        <p:spPr>
          <a:xfrm>
            <a:off x="6890315" y="1204028"/>
            <a:ext cx="4759123" cy="2780633"/>
          </a:xfrm>
          <a:prstGeom prst="rect">
            <a:avLst/>
          </a:prstGeom>
          <a:noFill/>
        </p:spPr>
        <p:txBody>
          <a:bodyPr wrap="square">
            <a:spAutoFit/>
          </a:bodyPr>
          <a:lstStyle/>
          <a:p>
            <a:pPr>
              <a:lnSpc>
                <a:spcPct val="200000"/>
              </a:lnSpc>
              <a:spcBef>
                <a:spcPts val="0"/>
              </a:spcBef>
            </a:pPr>
            <a:r>
              <a:rPr lang="en-US" dirty="0">
                <a:latin typeface="Bookman Old Style" panose="02050604050505020204" pitchFamily="18" charset="0"/>
              </a:rPr>
              <a:t>Variant Feature: Bad Reputation – people are afraid of you, and you can commit small crimes (such as refusing to pay for food at a tavern) without people reporting you to the authorities</a:t>
            </a:r>
          </a:p>
        </p:txBody>
      </p:sp>
    </p:spTree>
    <p:extLst>
      <p:ext uri="{BB962C8B-B14F-4D97-AF65-F5344CB8AC3E}">
        <p14:creationId xmlns:p14="http://schemas.microsoft.com/office/powerpoint/2010/main" val="3680710253"/>
      </p:ext>
    </p:extLst>
  </p:cSld>
  <p:clrMapOvr>
    <a:overrideClrMapping bg1="lt1" tx1="dk1" bg2="lt2" tx2="dk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D097B-3DE9-496E-9350-5E948627665C}"/>
              </a:ext>
            </a:extLst>
          </p:cNvPr>
          <p:cNvSpPr>
            <a:spLocks noGrp="1"/>
          </p:cNvSpPr>
          <p:nvPr>
            <p:ph type="title"/>
          </p:nvPr>
        </p:nvSpPr>
        <p:spPr>
          <a:xfrm>
            <a:off x="838200" y="167833"/>
            <a:ext cx="10515600" cy="1325563"/>
          </a:xfrm>
        </p:spPr>
        <p:txBody>
          <a:bodyPr/>
          <a:lstStyle/>
          <a:p>
            <a:r>
              <a:rPr lang="en-US" dirty="0">
                <a:latin typeface="Algerian" panose="04020705040A02060702" pitchFamily="82" charset="0"/>
              </a:rPr>
              <a:t>SOLDIER</a:t>
            </a:r>
          </a:p>
        </p:txBody>
      </p:sp>
      <p:sp>
        <p:nvSpPr>
          <p:cNvPr id="4" name="Content Placeholder 2">
            <a:extLst>
              <a:ext uri="{FF2B5EF4-FFF2-40B4-BE49-F238E27FC236}">
                <a16:creationId xmlns:a16="http://schemas.microsoft.com/office/drawing/2014/main" id="{310E32E1-B380-78E5-ACEC-397A9C1F3D24}"/>
              </a:ext>
            </a:extLst>
          </p:cNvPr>
          <p:cNvSpPr txBox="1">
            <a:spLocks/>
          </p:cNvSpPr>
          <p:nvPr/>
        </p:nvSpPr>
        <p:spPr>
          <a:xfrm>
            <a:off x="838200" y="1204028"/>
            <a:ext cx="7702954" cy="5364604"/>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spcBef>
                <a:spcPts val="0"/>
              </a:spcBef>
            </a:pPr>
            <a:r>
              <a:rPr lang="en-US" dirty="0">
                <a:latin typeface="Bookman Old Style" panose="02050604050505020204" pitchFamily="18" charset="0"/>
              </a:rPr>
              <a:t>Skill Proficiencies: Athletics, Intimidation</a:t>
            </a:r>
          </a:p>
          <a:p>
            <a:pPr>
              <a:lnSpc>
                <a:spcPct val="200000"/>
              </a:lnSpc>
              <a:spcBef>
                <a:spcPts val="0"/>
              </a:spcBef>
            </a:pPr>
            <a:r>
              <a:rPr lang="en-US" dirty="0">
                <a:latin typeface="Bookman Old Style" panose="02050604050505020204" pitchFamily="18" charset="0"/>
              </a:rPr>
              <a:t>Tool Proficiencies: One type of gaming set, vehicles (land)</a:t>
            </a:r>
          </a:p>
          <a:p>
            <a:pPr>
              <a:lnSpc>
                <a:spcPct val="200000"/>
              </a:lnSpc>
              <a:spcBef>
                <a:spcPts val="0"/>
              </a:spcBef>
            </a:pPr>
            <a:r>
              <a:rPr lang="en-US" dirty="0">
                <a:latin typeface="Bookman Old Style" panose="02050604050505020204" pitchFamily="18" charset="0"/>
              </a:rPr>
              <a:t>Equipment: An insignia of rank, a trophy taken from a fallen enemy (a dagger, broken blade, or piece of a banner), a set of bone dice or deck of cards, a set of common clothes, and a pouch containing 10 </a:t>
            </a:r>
            <a:r>
              <a:rPr lang="en-US" dirty="0" err="1">
                <a:latin typeface="Bookman Old Style" panose="02050604050505020204" pitchFamily="18" charset="0"/>
              </a:rPr>
              <a:t>gp</a:t>
            </a:r>
            <a:endParaRPr lang="en-US" dirty="0">
              <a:latin typeface="Bookman Old Style" panose="02050604050505020204" pitchFamily="18" charset="0"/>
            </a:endParaRPr>
          </a:p>
          <a:p>
            <a:pPr>
              <a:lnSpc>
                <a:spcPct val="200000"/>
              </a:lnSpc>
              <a:spcBef>
                <a:spcPts val="0"/>
              </a:spcBef>
            </a:pPr>
            <a:r>
              <a:rPr lang="en-US" dirty="0">
                <a:latin typeface="Bookman Old Style" panose="02050604050505020204" pitchFamily="18" charset="0"/>
              </a:rPr>
              <a:t>Feature: Military Rank – you can invoke your rank to influence other soldiers and requisition simple equipment and horses; you can access to military encampments</a:t>
            </a:r>
          </a:p>
        </p:txBody>
      </p:sp>
      <p:pic>
        <p:nvPicPr>
          <p:cNvPr id="54274" name="Picture 2">
            <a:extLst>
              <a:ext uri="{FF2B5EF4-FFF2-40B4-BE49-F238E27FC236}">
                <a16:creationId xmlns:a16="http://schemas.microsoft.com/office/drawing/2014/main" id="{83D2E0CD-13BA-D8BF-EE89-13A3536372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541154" y="830614"/>
            <a:ext cx="3306803" cy="4401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3049290"/>
      </p:ext>
    </p:extLst>
  </p:cSld>
  <p:clrMapOvr>
    <a:overrideClrMapping bg1="lt1" tx1="dk1" bg2="lt2" tx2="dk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D097B-3DE9-496E-9350-5E948627665C}"/>
              </a:ext>
            </a:extLst>
          </p:cNvPr>
          <p:cNvSpPr>
            <a:spLocks noGrp="1"/>
          </p:cNvSpPr>
          <p:nvPr>
            <p:ph type="title"/>
          </p:nvPr>
        </p:nvSpPr>
        <p:spPr>
          <a:xfrm>
            <a:off x="838200" y="167833"/>
            <a:ext cx="10515600" cy="1325563"/>
          </a:xfrm>
        </p:spPr>
        <p:txBody>
          <a:bodyPr/>
          <a:lstStyle/>
          <a:p>
            <a:r>
              <a:rPr lang="en-US" dirty="0">
                <a:latin typeface="Algerian" panose="04020705040A02060702" pitchFamily="82" charset="0"/>
              </a:rPr>
              <a:t>URCHIN</a:t>
            </a:r>
          </a:p>
        </p:txBody>
      </p:sp>
      <p:sp>
        <p:nvSpPr>
          <p:cNvPr id="4" name="Content Placeholder 2">
            <a:extLst>
              <a:ext uri="{FF2B5EF4-FFF2-40B4-BE49-F238E27FC236}">
                <a16:creationId xmlns:a16="http://schemas.microsoft.com/office/drawing/2014/main" id="{310E32E1-B380-78E5-ACEC-397A9C1F3D24}"/>
              </a:ext>
            </a:extLst>
          </p:cNvPr>
          <p:cNvSpPr txBox="1">
            <a:spLocks/>
          </p:cNvSpPr>
          <p:nvPr/>
        </p:nvSpPr>
        <p:spPr>
          <a:xfrm>
            <a:off x="838200" y="1204028"/>
            <a:ext cx="7702954" cy="536460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spcBef>
                <a:spcPts val="0"/>
              </a:spcBef>
            </a:pPr>
            <a:r>
              <a:rPr lang="en-US" dirty="0">
                <a:latin typeface="Bookman Old Style" panose="02050604050505020204" pitchFamily="18" charset="0"/>
              </a:rPr>
              <a:t>Skill Proficiencies: Sleight of Hand, Stealth</a:t>
            </a:r>
          </a:p>
          <a:p>
            <a:pPr>
              <a:lnSpc>
                <a:spcPct val="200000"/>
              </a:lnSpc>
              <a:spcBef>
                <a:spcPts val="0"/>
              </a:spcBef>
            </a:pPr>
            <a:r>
              <a:rPr lang="en-US" dirty="0">
                <a:latin typeface="Bookman Old Style" panose="02050604050505020204" pitchFamily="18" charset="0"/>
              </a:rPr>
              <a:t>Tool Proficiencies: Disguise kit, thieves’ tools</a:t>
            </a:r>
          </a:p>
          <a:p>
            <a:pPr>
              <a:lnSpc>
                <a:spcPct val="200000"/>
              </a:lnSpc>
              <a:spcBef>
                <a:spcPts val="0"/>
              </a:spcBef>
            </a:pPr>
            <a:r>
              <a:rPr lang="en-US" dirty="0">
                <a:latin typeface="Bookman Old Style" panose="02050604050505020204" pitchFamily="18" charset="0"/>
              </a:rPr>
              <a:t>Equipment: A small knife, a map of the city you grew up in, a pet mouse, a token to remember your parents by, a set of common clothes, and a pouch containing 10 </a:t>
            </a:r>
            <a:r>
              <a:rPr lang="en-US" dirty="0" err="1">
                <a:latin typeface="Bookman Old Style" panose="02050604050505020204" pitchFamily="18" charset="0"/>
              </a:rPr>
              <a:t>gp</a:t>
            </a:r>
            <a:endParaRPr lang="en-US" dirty="0">
              <a:latin typeface="Bookman Old Style" panose="02050604050505020204" pitchFamily="18" charset="0"/>
            </a:endParaRPr>
          </a:p>
          <a:p>
            <a:pPr>
              <a:lnSpc>
                <a:spcPct val="200000"/>
              </a:lnSpc>
              <a:spcBef>
                <a:spcPts val="0"/>
              </a:spcBef>
            </a:pPr>
            <a:r>
              <a:rPr lang="en-US" dirty="0">
                <a:latin typeface="Bookman Old Style" panose="02050604050505020204" pitchFamily="18" charset="0"/>
              </a:rPr>
              <a:t>Feature: City Secrets – can move twice as fast through cities because of shortcuts you find</a:t>
            </a:r>
          </a:p>
        </p:txBody>
      </p:sp>
    </p:spTree>
    <p:extLst>
      <p:ext uri="{BB962C8B-B14F-4D97-AF65-F5344CB8AC3E}">
        <p14:creationId xmlns:p14="http://schemas.microsoft.com/office/powerpoint/2010/main" val="3759209037"/>
      </p:ext>
    </p:extLst>
  </p:cSld>
  <p:clrMapOvr>
    <a:overrideClrMapping bg1="lt1" tx1="dk1" bg2="lt2" tx2="dk2" accent1="accent1" accent2="accent2" accent3="accent3" accent4="accent4" accent5="accent5" accent6="accent6" hlink="hlink" folHlink="folHlink"/>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D097B-3DE9-496E-9350-5E948627665C}"/>
              </a:ext>
            </a:extLst>
          </p:cNvPr>
          <p:cNvSpPr>
            <a:spLocks noGrp="1"/>
          </p:cNvSpPr>
          <p:nvPr>
            <p:ph type="title"/>
          </p:nvPr>
        </p:nvSpPr>
        <p:spPr>
          <a:xfrm>
            <a:off x="838200" y="167833"/>
            <a:ext cx="10515600" cy="1325563"/>
          </a:xfrm>
        </p:spPr>
        <p:txBody>
          <a:bodyPr/>
          <a:lstStyle/>
          <a:p>
            <a:r>
              <a:rPr lang="en-US" dirty="0">
                <a:latin typeface="Old English Text MT" panose="03040902040508030806" pitchFamily="66" charset="0"/>
              </a:rPr>
              <a:t>The 13 Backgrounds</a:t>
            </a:r>
          </a:p>
        </p:txBody>
      </p:sp>
      <p:sp>
        <p:nvSpPr>
          <p:cNvPr id="3" name="Content Placeholder 2">
            <a:extLst>
              <a:ext uri="{FF2B5EF4-FFF2-40B4-BE49-F238E27FC236}">
                <a16:creationId xmlns:a16="http://schemas.microsoft.com/office/drawing/2014/main" id="{1890E952-7E1C-2CE9-E0DF-E6A978F3C05D}"/>
              </a:ext>
            </a:extLst>
          </p:cNvPr>
          <p:cNvSpPr>
            <a:spLocks noGrp="1"/>
          </p:cNvSpPr>
          <p:nvPr>
            <p:ph idx="1"/>
          </p:nvPr>
        </p:nvSpPr>
        <p:spPr>
          <a:xfrm>
            <a:off x="838200" y="1354234"/>
            <a:ext cx="5257800" cy="4672254"/>
          </a:xfrm>
        </p:spPr>
        <p:txBody>
          <a:bodyPr>
            <a:normAutofit fontScale="92500" lnSpcReduction="10000"/>
          </a:bodyPr>
          <a:lstStyle/>
          <a:p>
            <a:pPr>
              <a:lnSpc>
                <a:spcPct val="200000"/>
              </a:lnSpc>
              <a:spcBef>
                <a:spcPts val="0"/>
              </a:spcBef>
            </a:pPr>
            <a:r>
              <a:rPr lang="en-US" dirty="0">
                <a:latin typeface="Bookman Old Style" panose="02050604050505020204" pitchFamily="18" charset="0"/>
              </a:rPr>
              <a:t>Acolyte</a:t>
            </a:r>
          </a:p>
          <a:p>
            <a:pPr>
              <a:lnSpc>
                <a:spcPct val="200000"/>
              </a:lnSpc>
              <a:spcBef>
                <a:spcPts val="0"/>
              </a:spcBef>
            </a:pPr>
            <a:r>
              <a:rPr lang="en-US" dirty="0">
                <a:latin typeface="Bookman Old Style" panose="02050604050505020204" pitchFamily="18" charset="0"/>
              </a:rPr>
              <a:t>Charlatan</a:t>
            </a:r>
          </a:p>
          <a:p>
            <a:pPr>
              <a:lnSpc>
                <a:spcPct val="200000"/>
              </a:lnSpc>
              <a:spcBef>
                <a:spcPts val="0"/>
              </a:spcBef>
            </a:pPr>
            <a:r>
              <a:rPr lang="en-US" dirty="0">
                <a:latin typeface="Bookman Old Style" panose="02050604050505020204" pitchFamily="18" charset="0"/>
              </a:rPr>
              <a:t>Criminal</a:t>
            </a:r>
          </a:p>
          <a:p>
            <a:pPr>
              <a:lnSpc>
                <a:spcPct val="200000"/>
              </a:lnSpc>
              <a:spcBef>
                <a:spcPts val="0"/>
              </a:spcBef>
            </a:pPr>
            <a:r>
              <a:rPr lang="en-US" dirty="0">
                <a:latin typeface="Bookman Old Style" panose="02050604050505020204" pitchFamily="18" charset="0"/>
              </a:rPr>
              <a:t>Entertainer</a:t>
            </a:r>
          </a:p>
          <a:p>
            <a:pPr>
              <a:lnSpc>
                <a:spcPct val="200000"/>
              </a:lnSpc>
              <a:spcBef>
                <a:spcPts val="0"/>
              </a:spcBef>
            </a:pPr>
            <a:r>
              <a:rPr lang="en-US" dirty="0">
                <a:latin typeface="Bookman Old Style" panose="02050604050505020204" pitchFamily="18" charset="0"/>
              </a:rPr>
              <a:t>Folk Hero</a:t>
            </a:r>
          </a:p>
          <a:p>
            <a:pPr>
              <a:lnSpc>
                <a:spcPct val="200000"/>
              </a:lnSpc>
              <a:spcBef>
                <a:spcPts val="0"/>
              </a:spcBef>
            </a:pPr>
            <a:r>
              <a:rPr lang="en-US" dirty="0">
                <a:latin typeface="Bookman Old Style" panose="02050604050505020204" pitchFamily="18" charset="0"/>
              </a:rPr>
              <a:t>Guild Artisan</a:t>
            </a:r>
          </a:p>
        </p:txBody>
      </p:sp>
      <p:sp>
        <p:nvSpPr>
          <p:cNvPr id="4" name="Content Placeholder 2">
            <a:extLst>
              <a:ext uri="{FF2B5EF4-FFF2-40B4-BE49-F238E27FC236}">
                <a16:creationId xmlns:a16="http://schemas.microsoft.com/office/drawing/2014/main" id="{310E32E1-B380-78E5-ACEC-397A9C1F3D24}"/>
              </a:ext>
            </a:extLst>
          </p:cNvPr>
          <p:cNvSpPr txBox="1">
            <a:spLocks/>
          </p:cNvSpPr>
          <p:nvPr/>
        </p:nvSpPr>
        <p:spPr>
          <a:xfrm>
            <a:off x="3789802" y="1354234"/>
            <a:ext cx="3029639" cy="518545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spcBef>
                <a:spcPts val="0"/>
              </a:spcBef>
            </a:pPr>
            <a:r>
              <a:rPr lang="en-US" dirty="0">
                <a:latin typeface="Bookman Old Style" panose="02050604050505020204" pitchFamily="18" charset="0"/>
              </a:rPr>
              <a:t>Hermit</a:t>
            </a:r>
          </a:p>
          <a:p>
            <a:pPr>
              <a:lnSpc>
                <a:spcPct val="200000"/>
              </a:lnSpc>
              <a:spcBef>
                <a:spcPts val="0"/>
              </a:spcBef>
            </a:pPr>
            <a:r>
              <a:rPr lang="en-US" dirty="0">
                <a:latin typeface="Bookman Old Style" panose="02050604050505020204" pitchFamily="18" charset="0"/>
              </a:rPr>
              <a:t>Noble</a:t>
            </a:r>
          </a:p>
          <a:p>
            <a:pPr>
              <a:lnSpc>
                <a:spcPct val="200000"/>
              </a:lnSpc>
              <a:spcBef>
                <a:spcPts val="0"/>
              </a:spcBef>
            </a:pPr>
            <a:r>
              <a:rPr lang="en-US" dirty="0">
                <a:latin typeface="Bookman Old Style" panose="02050604050505020204" pitchFamily="18" charset="0"/>
              </a:rPr>
              <a:t>Outlander</a:t>
            </a:r>
          </a:p>
          <a:p>
            <a:pPr>
              <a:lnSpc>
                <a:spcPct val="200000"/>
              </a:lnSpc>
              <a:spcBef>
                <a:spcPts val="0"/>
              </a:spcBef>
            </a:pPr>
            <a:r>
              <a:rPr lang="en-US" dirty="0">
                <a:latin typeface="Bookman Old Style" panose="02050604050505020204" pitchFamily="18" charset="0"/>
              </a:rPr>
              <a:t>Sage</a:t>
            </a:r>
          </a:p>
          <a:p>
            <a:pPr>
              <a:lnSpc>
                <a:spcPct val="200000"/>
              </a:lnSpc>
              <a:spcBef>
                <a:spcPts val="0"/>
              </a:spcBef>
            </a:pPr>
            <a:r>
              <a:rPr lang="en-US" dirty="0">
                <a:latin typeface="Bookman Old Style" panose="02050604050505020204" pitchFamily="18" charset="0"/>
              </a:rPr>
              <a:t>Sailor</a:t>
            </a:r>
          </a:p>
          <a:p>
            <a:pPr>
              <a:lnSpc>
                <a:spcPct val="200000"/>
              </a:lnSpc>
              <a:spcBef>
                <a:spcPts val="0"/>
              </a:spcBef>
            </a:pPr>
            <a:r>
              <a:rPr lang="en-US" dirty="0">
                <a:latin typeface="Bookman Old Style" panose="02050604050505020204" pitchFamily="18" charset="0"/>
              </a:rPr>
              <a:t>Soldier</a:t>
            </a:r>
          </a:p>
          <a:p>
            <a:pPr>
              <a:lnSpc>
                <a:spcPct val="200000"/>
              </a:lnSpc>
              <a:spcBef>
                <a:spcPts val="0"/>
              </a:spcBef>
            </a:pPr>
            <a:r>
              <a:rPr lang="en-US" dirty="0">
                <a:latin typeface="Bookman Old Style" panose="02050604050505020204" pitchFamily="18" charset="0"/>
              </a:rPr>
              <a:t>Urchin</a:t>
            </a:r>
          </a:p>
        </p:txBody>
      </p:sp>
      <p:pic>
        <p:nvPicPr>
          <p:cNvPr id="45058" name="Picture 2">
            <a:extLst>
              <a:ext uri="{FF2B5EF4-FFF2-40B4-BE49-F238E27FC236}">
                <a16:creationId xmlns:a16="http://schemas.microsoft.com/office/drawing/2014/main" id="{420D34C0-A4EB-139C-E06D-9D9E9C599C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7570" y="1110619"/>
            <a:ext cx="4076230" cy="5159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774438"/>
      </p:ext>
    </p:extLst>
  </p:cSld>
  <p:clrMapOvr>
    <a:overrideClrMapping bg1="lt1" tx1="dk1" bg2="lt2" tx2="dk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FAAB2-8FE6-F43E-890F-7DD3A878BCD5}"/>
              </a:ext>
            </a:extLst>
          </p:cNvPr>
          <p:cNvSpPr>
            <a:spLocks noGrp="1"/>
          </p:cNvSpPr>
          <p:nvPr>
            <p:ph type="ctrTitle"/>
          </p:nvPr>
        </p:nvSpPr>
        <p:spPr>
          <a:xfrm>
            <a:off x="1524000" y="1122363"/>
            <a:ext cx="9174480" cy="2387600"/>
          </a:xfrm>
        </p:spPr>
        <p:txBody>
          <a:bodyPr/>
          <a:lstStyle/>
          <a:p>
            <a:r>
              <a:rPr lang="en-US" dirty="0">
                <a:latin typeface="Old English Text MT" panose="03040902040508030806" pitchFamily="66" charset="0"/>
              </a:rPr>
              <a:t>Combat Basics</a:t>
            </a:r>
          </a:p>
        </p:txBody>
      </p:sp>
      <p:pic>
        <p:nvPicPr>
          <p:cNvPr id="1026" name="Picture 2">
            <a:extLst>
              <a:ext uri="{FF2B5EF4-FFF2-40B4-BE49-F238E27FC236}">
                <a16:creationId xmlns:a16="http://schemas.microsoft.com/office/drawing/2014/main" id="{03DAE891-06BD-601F-8823-D991872320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2625" y="0"/>
            <a:ext cx="2619375" cy="27527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AC9ED6F-498E-62A0-9431-D8E6A89603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933950"/>
            <a:ext cx="3705225" cy="1924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790900"/>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76304-8F2B-3185-136F-D3A59B0E5F58}"/>
              </a:ext>
            </a:extLst>
          </p:cNvPr>
          <p:cNvSpPr>
            <a:spLocks noGrp="1"/>
          </p:cNvSpPr>
          <p:nvPr>
            <p:ph type="title"/>
          </p:nvPr>
        </p:nvSpPr>
        <p:spPr>
          <a:xfrm>
            <a:off x="261650" y="0"/>
            <a:ext cx="10515600" cy="1325563"/>
          </a:xfrm>
        </p:spPr>
        <p:txBody>
          <a:bodyPr/>
          <a:lstStyle/>
          <a:p>
            <a:r>
              <a:rPr lang="en-US" dirty="0">
                <a:latin typeface="Algerian" panose="04020705040A02060702" pitchFamily="82" charset="0"/>
              </a:rPr>
              <a:t>Barbarian</a:t>
            </a:r>
          </a:p>
        </p:txBody>
      </p:sp>
      <p:sp>
        <p:nvSpPr>
          <p:cNvPr id="3" name="Content Placeholder 2">
            <a:extLst>
              <a:ext uri="{FF2B5EF4-FFF2-40B4-BE49-F238E27FC236}">
                <a16:creationId xmlns:a16="http://schemas.microsoft.com/office/drawing/2014/main" id="{B40208AB-966E-E5BC-C226-EF7251CEEB03}"/>
              </a:ext>
            </a:extLst>
          </p:cNvPr>
          <p:cNvSpPr>
            <a:spLocks noGrp="1"/>
          </p:cNvSpPr>
          <p:nvPr>
            <p:ph idx="1"/>
          </p:nvPr>
        </p:nvSpPr>
        <p:spPr>
          <a:xfrm>
            <a:off x="4051739" y="414849"/>
            <a:ext cx="5027909" cy="5167312"/>
          </a:xfrm>
        </p:spPr>
        <p:txBody>
          <a:bodyPr/>
          <a:lstStyle/>
          <a:p>
            <a:pPr marL="0" indent="0">
              <a:buNone/>
            </a:pPr>
            <a:r>
              <a:rPr lang="en-US" u="sng" dirty="0">
                <a:latin typeface="Bookman Old Style" panose="02050604050505020204" pitchFamily="18" charset="0"/>
              </a:rPr>
              <a:t>Key Abilities</a:t>
            </a:r>
          </a:p>
          <a:p>
            <a:r>
              <a:rPr lang="en-US" dirty="0">
                <a:latin typeface="Bookman Old Style" panose="02050604050505020204" pitchFamily="18" charset="0"/>
              </a:rPr>
              <a:t>Heavy Melee Weapons</a:t>
            </a:r>
          </a:p>
          <a:p>
            <a:r>
              <a:rPr lang="en-US" dirty="0">
                <a:latin typeface="Bookman Old Style" panose="02050604050505020204" pitchFamily="18" charset="0"/>
              </a:rPr>
              <a:t>Most Health of any Class</a:t>
            </a:r>
          </a:p>
          <a:p>
            <a:r>
              <a:rPr lang="en-US" dirty="0">
                <a:latin typeface="Bookman Old Style" panose="02050604050505020204" pitchFamily="18" charset="0"/>
              </a:rPr>
              <a:t>“</a:t>
            </a:r>
            <a:r>
              <a:rPr lang="en-US" i="1" dirty="0">
                <a:latin typeface="Bookman Old Style" panose="02050604050505020204" pitchFamily="18" charset="0"/>
              </a:rPr>
              <a:t>I would like… TO RAGE!”</a:t>
            </a:r>
          </a:p>
          <a:p>
            <a:r>
              <a:rPr lang="en-US" dirty="0">
                <a:latin typeface="Bookman Old Style" panose="02050604050505020204" pitchFamily="18" charset="0"/>
              </a:rPr>
              <a:t>Unarmored Defense</a:t>
            </a:r>
          </a:p>
          <a:p>
            <a:endParaRPr lang="en-US" dirty="0">
              <a:latin typeface="Bookman Old Style" panose="02050604050505020204" pitchFamily="18" charset="0"/>
            </a:endParaRPr>
          </a:p>
        </p:txBody>
      </p:sp>
      <p:pic>
        <p:nvPicPr>
          <p:cNvPr id="6146" name="Picture 2">
            <a:extLst>
              <a:ext uri="{FF2B5EF4-FFF2-40B4-BE49-F238E27FC236}">
                <a16:creationId xmlns:a16="http://schemas.microsoft.com/office/drawing/2014/main" id="{408CCCDE-FEEE-B309-38D5-9F8AAD8C77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933"/>
          <a:stretch/>
        </p:blipFill>
        <p:spPr bwMode="auto">
          <a:xfrm>
            <a:off x="261650" y="1161878"/>
            <a:ext cx="3616446" cy="516731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shton | Played by Taliesin Jaffe | Art by Hannah Friederichs (@agarthanguide)">
            <a:extLst>
              <a:ext uri="{FF2B5EF4-FFF2-40B4-BE49-F238E27FC236}">
                <a16:creationId xmlns:a16="http://schemas.microsoft.com/office/drawing/2014/main" id="{7B7C43A7-9F9D-2F1D-2B51-4CF13899640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586" t="74" r="16132"/>
          <a:stretch/>
        </p:blipFill>
        <p:spPr bwMode="auto">
          <a:xfrm>
            <a:off x="6711186" y="3181214"/>
            <a:ext cx="1956825"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a:extLst>
              <a:ext uri="{FF2B5EF4-FFF2-40B4-BE49-F238E27FC236}">
                <a16:creationId xmlns:a16="http://schemas.microsoft.com/office/drawing/2014/main" id="{71040F8F-8956-505D-84F8-14376F11A90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032" r="59588"/>
          <a:stretch/>
        </p:blipFill>
        <p:spPr bwMode="auto">
          <a:xfrm flipH="1">
            <a:off x="4172701" y="3181214"/>
            <a:ext cx="2417524" cy="343852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Yasha (Art by Ariana Orner || @ornerine)">
            <a:extLst>
              <a:ext uri="{FF2B5EF4-FFF2-40B4-BE49-F238E27FC236}">
                <a16:creationId xmlns:a16="http://schemas.microsoft.com/office/drawing/2014/main" id="{4BA7C3A6-9E9B-DD9E-4936-C8CDEF661D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35536" y="247786"/>
            <a:ext cx="3098691" cy="478767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E1A19FF-5B98-A2D8-EED3-9C7152ACFA87}"/>
              </a:ext>
            </a:extLst>
          </p:cNvPr>
          <p:cNvSpPr txBox="1"/>
          <p:nvPr/>
        </p:nvSpPr>
        <p:spPr>
          <a:xfrm>
            <a:off x="5724395" y="4684734"/>
            <a:ext cx="865830" cy="1935005"/>
          </a:xfrm>
          <a:prstGeom prst="rect">
            <a:avLst/>
          </a:prstGeom>
          <a:solidFill>
            <a:srgbClr val="848385"/>
          </a:solidFill>
        </p:spPr>
        <p:txBody>
          <a:bodyPr wrap="square" rtlCol="0">
            <a:spAutoFit/>
          </a:bodyPr>
          <a:lstStyle/>
          <a:p>
            <a:endParaRPr lang="en-US" dirty="0"/>
          </a:p>
        </p:txBody>
      </p:sp>
    </p:spTree>
    <p:extLst>
      <p:ext uri="{BB962C8B-B14F-4D97-AF65-F5344CB8AC3E}">
        <p14:creationId xmlns:p14="http://schemas.microsoft.com/office/powerpoint/2010/main" val="2573107906"/>
      </p:ext>
    </p:extLst>
  </p:cSld>
  <p:clrMapOvr>
    <a:overrideClrMapping bg1="lt1" tx1="dk1" bg2="lt2" tx2="dk2" accent1="accent1" accent2="accent2" accent3="accent3" accent4="accent4" accent5="accent5" accent6="accent6" hlink="hlink" folHlink="folHlink"/>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FAAB2-8FE6-F43E-890F-7DD3A878BCD5}"/>
              </a:ext>
            </a:extLst>
          </p:cNvPr>
          <p:cNvSpPr>
            <a:spLocks noGrp="1"/>
          </p:cNvSpPr>
          <p:nvPr>
            <p:ph type="ctrTitle"/>
          </p:nvPr>
        </p:nvSpPr>
        <p:spPr>
          <a:xfrm>
            <a:off x="1534610" y="60339"/>
            <a:ext cx="9043686" cy="1006997"/>
          </a:xfrm>
        </p:spPr>
        <p:txBody>
          <a:bodyPr>
            <a:normAutofit/>
          </a:bodyPr>
          <a:lstStyle/>
          <a:p>
            <a:r>
              <a:rPr lang="en-US" dirty="0">
                <a:latin typeface="Old English Text MT" panose="03040902040508030806" pitchFamily="66" charset="0"/>
              </a:rPr>
              <a:t>Grid vs ‘Theatre of Mind’</a:t>
            </a:r>
          </a:p>
        </p:txBody>
      </p:sp>
      <p:pic>
        <p:nvPicPr>
          <p:cNvPr id="55298" name="Picture 2" descr="6 by 6 Grid | ClipArt ETC">
            <a:extLst>
              <a:ext uri="{FF2B5EF4-FFF2-40B4-BE49-F238E27FC236}">
                <a16:creationId xmlns:a16="http://schemas.microsoft.com/office/drawing/2014/main" id="{3BA185DA-720F-DF6F-C968-31A17497176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2988" b="89844" l="3793" r="96587">
                        <a14:backgroundMark x1="41972" y1="22461" x2="41972" y2="22461"/>
                        <a14:backgroundMark x1="59039" y1="22461" x2="59039" y2="22461"/>
                        <a14:backgroundMark x1="38685" y1="32031" x2="42857" y2="35742"/>
                        <a14:backgroundMark x1="55120" y1="31055" x2="60303" y2="34961"/>
                        <a14:backgroundMark x1="44627" y1="19727" x2="46144" y2="24512"/>
                        <a14:backgroundMark x1="54867" y1="19727" x2="56637" y2="25488"/>
                        <a14:backgroundMark x1="38053" y1="43359" x2="46776" y2="47949"/>
                        <a14:backgroundMark x1="52086" y1="41699" x2="61947" y2="46582"/>
                        <a14:backgroundMark x1="40961" y1="53320" x2="48293" y2="58594"/>
                        <a14:backgroundMark x1="56384" y1="53027" x2="59545" y2="58691"/>
                        <a14:backgroundMark x1="59545" y1="58691" x2="59545" y2="58691"/>
                        <a14:backgroundMark x1="41593" y1="65527" x2="46397" y2="68652"/>
                        <a14:backgroundMark x1="53982" y1="64941" x2="58786" y2="69238"/>
                        <a14:backgroundMark x1="37674" y1="74609" x2="44880" y2="78516"/>
                        <a14:backgroundMark x1="73072" y1="80469" x2="75474" y2="82031"/>
                        <a14:backgroundMark x1="25411" y1="77441" x2="29962" y2="80859"/>
                        <a14:backgroundMark x1="54488" y1="73926" x2="59292" y2="81543"/>
                      </a14:backgroundRemoval>
                    </a14:imgEffect>
                  </a14:imgLayer>
                </a14:imgProps>
              </a:ext>
              <a:ext uri="{28A0092B-C50C-407E-A947-70E740481C1C}">
                <a14:useLocalDpi xmlns:a14="http://schemas.microsoft.com/office/drawing/2010/main" val="0"/>
              </a:ext>
            </a:extLst>
          </a:blip>
          <a:srcRect t="12540" b="11089"/>
          <a:stretch/>
        </p:blipFill>
        <p:spPr bwMode="auto">
          <a:xfrm>
            <a:off x="263425" y="1192192"/>
            <a:ext cx="5361871" cy="53012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1AD206B-CDB0-0AA9-A3C3-EA1F084C800D}"/>
              </a:ext>
            </a:extLst>
          </p:cNvPr>
          <p:cNvSpPr txBox="1"/>
          <p:nvPr/>
        </p:nvSpPr>
        <p:spPr>
          <a:xfrm>
            <a:off x="5374265" y="2407534"/>
            <a:ext cx="502061" cy="369332"/>
          </a:xfrm>
          <a:prstGeom prst="rect">
            <a:avLst/>
          </a:prstGeom>
          <a:noFill/>
        </p:spPr>
        <p:txBody>
          <a:bodyPr wrap="none" rtlCol="0">
            <a:spAutoFit/>
          </a:bodyPr>
          <a:lstStyle/>
          <a:p>
            <a:r>
              <a:rPr lang="en-US" dirty="0"/>
              <a:t>5 ft</a:t>
            </a:r>
          </a:p>
        </p:txBody>
      </p:sp>
      <p:sp>
        <p:nvSpPr>
          <p:cNvPr id="4" name="TextBox 3">
            <a:extLst>
              <a:ext uri="{FF2B5EF4-FFF2-40B4-BE49-F238E27FC236}">
                <a16:creationId xmlns:a16="http://schemas.microsoft.com/office/drawing/2014/main" id="{3E89E2DA-B0D1-4B99-CF34-364CA2BC0BE7}"/>
              </a:ext>
            </a:extLst>
          </p:cNvPr>
          <p:cNvSpPr txBox="1"/>
          <p:nvPr/>
        </p:nvSpPr>
        <p:spPr>
          <a:xfrm>
            <a:off x="4635414" y="3081759"/>
            <a:ext cx="502061" cy="369332"/>
          </a:xfrm>
          <a:prstGeom prst="rect">
            <a:avLst/>
          </a:prstGeom>
          <a:noFill/>
        </p:spPr>
        <p:txBody>
          <a:bodyPr wrap="none" rtlCol="0">
            <a:spAutoFit/>
          </a:bodyPr>
          <a:lstStyle/>
          <a:p>
            <a:r>
              <a:rPr lang="en-US" dirty="0"/>
              <a:t>5 ft</a:t>
            </a:r>
          </a:p>
        </p:txBody>
      </p:sp>
      <p:sp>
        <p:nvSpPr>
          <p:cNvPr id="5" name="Rectangle 4">
            <a:extLst>
              <a:ext uri="{FF2B5EF4-FFF2-40B4-BE49-F238E27FC236}">
                <a16:creationId xmlns:a16="http://schemas.microsoft.com/office/drawing/2014/main" id="{847D7B08-6269-C1FD-9B45-B08792C02B35}"/>
              </a:ext>
            </a:extLst>
          </p:cNvPr>
          <p:cNvSpPr/>
          <p:nvPr/>
        </p:nvSpPr>
        <p:spPr>
          <a:xfrm>
            <a:off x="4502552" y="2199190"/>
            <a:ext cx="787078" cy="7986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rt 5">
            <a:extLst>
              <a:ext uri="{FF2B5EF4-FFF2-40B4-BE49-F238E27FC236}">
                <a16:creationId xmlns:a16="http://schemas.microsoft.com/office/drawing/2014/main" id="{53608A7F-6CD7-9E82-89C3-69C4ADC6B6D7}"/>
              </a:ext>
            </a:extLst>
          </p:cNvPr>
          <p:cNvSpPr/>
          <p:nvPr/>
        </p:nvSpPr>
        <p:spPr>
          <a:xfrm>
            <a:off x="725347" y="5497974"/>
            <a:ext cx="536294" cy="590309"/>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B09EEA52-9640-911B-C60A-3B85AA8A2FA4}"/>
              </a:ext>
            </a:extLst>
          </p:cNvPr>
          <p:cNvCxnSpPr>
            <a:cxnSpLocks/>
          </p:cNvCxnSpPr>
          <p:nvPr/>
        </p:nvCxnSpPr>
        <p:spPr>
          <a:xfrm flipV="1">
            <a:off x="993494" y="2592200"/>
            <a:ext cx="0" cy="275530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8F33103-132A-86B1-69ED-BC1B74EB5010}"/>
              </a:ext>
            </a:extLst>
          </p:cNvPr>
          <p:cNvCxnSpPr>
            <a:cxnSpLocks/>
          </p:cNvCxnSpPr>
          <p:nvPr/>
        </p:nvCxnSpPr>
        <p:spPr>
          <a:xfrm rot="5400000" flipV="1">
            <a:off x="2766349" y="4405566"/>
            <a:ext cx="0" cy="275530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606AB922-C6A4-419F-9C74-3B22B0E756E9}"/>
              </a:ext>
            </a:extLst>
          </p:cNvPr>
          <p:cNvCxnSpPr>
            <a:cxnSpLocks/>
          </p:cNvCxnSpPr>
          <p:nvPr/>
        </p:nvCxnSpPr>
        <p:spPr>
          <a:xfrm flipV="1">
            <a:off x="1534610" y="4143737"/>
            <a:ext cx="1787324" cy="960699"/>
          </a:xfrm>
          <a:prstGeom prst="bentConnector3">
            <a:avLst/>
          </a:prstGeom>
          <a:ln w="76200"/>
        </p:spPr>
        <p:style>
          <a:lnRef idx="1">
            <a:schemeClr val="accent1"/>
          </a:lnRef>
          <a:fillRef idx="0">
            <a:schemeClr val="accent1"/>
          </a:fillRef>
          <a:effectRef idx="0">
            <a:schemeClr val="accent1"/>
          </a:effectRef>
          <a:fontRef idx="minor">
            <a:schemeClr val="tx1"/>
          </a:fontRef>
        </p:style>
      </p:cxnSp>
      <p:sp>
        <p:nvSpPr>
          <p:cNvPr id="14" name="Sun 13">
            <a:extLst>
              <a:ext uri="{FF2B5EF4-FFF2-40B4-BE49-F238E27FC236}">
                <a16:creationId xmlns:a16="http://schemas.microsoft.com/office/drawing/2014/main" id="{F699A2A6-32CA-B9C3-7DD9-80E2EC341998}"/>
              </a:ext>
            </a:extLst>
          </p:cNvPr>
          <p:cNvSpPr/>
          <p:nvPr/>
        </p:nvSpPr>
        <p:spPr>
          <a:xfrm>
            <a:off x="1388698" y="4641454"/>
            <a:ext cx="671596" cy="70604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un 14">
            <a:extLst>
              <a:ext uri="{FF2B5EF4-FFF2-40B4-BE49-F238E27FC236}">
                <a16:creationId xmlns:a16="http://schemas.microsoft.com/office/drawing/2014/main" id="{7074F8D2-B799-617A-AB04-D74D477429EB}"/>
              </a:ext>
            </a:extLst>
          </p:cNvPr>
          <p:cNvSpPr/>
          <p:nvPr/>
        </p:nvSpPr>
        <p:spPr>
          <a:xfrm>
            <a:off x="2973597" y="3023886"/>
            <a:ext cx="671596" cy="70604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DC4F78A8-6100-7AAB-6152-C6A51E3FC0E3}"/>
              </a:ext>
            </a:extLst>
          </p:cNvPr>
          <p:cNvCxnSpPr/>
          <p:nvPr/>
        </p:nvCxnSpPr>
        <p:spPr>
          <a:xfrm flipV="1">
            <a:off x="1388697" y="3729926"/>
            <a:ext cx="1584900" cy="1617568"/>
          </a:xfrm>
          <a:prstGeom prst="straightConnector1">
            <a:avLst/>
          </a:prstGeom>
          <a:ln w="76200">
            <a:prstDash val="sysDot"/>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23CF931-223A-4D62-81EC-53947708CF26}"/>
              </a:ext>
            </a:extLst>
          </p:cNvPr>
          <p:cNvSpPr txBox="1"/>
          <p:nvPr/>
        </p:nvSpPr>
        <p:spPr>
          <a:xfrm>
            <a:off x="6096000" y="999808"/>
            <a:ext cx="5960963" cy="5940088"/>
          </a:xfrm>
          <a:prstGeom prst="rect">
            <a:avLst/>
          </a:prstGeom>
          <a:noFill/>
        </p:spPr>
        <p:txBody>
          <a:bodyPr wrap="square" rtlCol="0">
            <a:spAutoFit/>
          </a:bodyPr>
          <a:lstStyle/>
          <a:p>
            <a:r>
              <a:rPr lang="en-US" sz="2800" dirty="0">
                <a:latin typeface="Bookman Old Style" panose="02050604050505020204" pitchFamily="18" charset="0"/>
              </a:rPr>
              <a:t>Movement</a:t>
            </a:r>
          </a:p>
          <a:p>
            <a:r>
              <a:rPr lang="en-US" sz="2800" dirty="0">
                <a:latin typeface="Bookman Old Style" panose="02050604050505020204" pitchFamily="18" charset="0"/>
              </a:rPr>
              <a:t>Action</a:t>
            </a:r>
          </a:p>
          <a:p>
            <a:pPr marL="457200" indent="-457200">
              <a:buFont typeface="Arial" panose="020B0604020202020204" pitchFamily="34" charset="0"/>
              <a:buChar char="•"/>
            </a:pPr>
            <a:r>
              <a:rPr lang="en-US" sz="2400" dirty="0">
                <a:latin typeface="Bookman Old Style" panose="02050604050505020204" pitchFamily="18" charset="0"/>
              </a:rPr>
              <a:t>Attack Action</a:t>
            </a:r>
          </a:p>
          <a:p>
            <a:pPr marL="457200" indent="-457200">
              <a:buFont typeface="Arial" panose="020B0604020202020204" pitchFamily="34" charset="0"/>
              <a:buChar char="•"/>
            </a:pPr>
            <a:r>
              <a:rPr lang="en-US" sz="2400" dirty="0">
                <a:latin typeface="Bookman Old Style" panose="02050604050505020204" pitchFamily="18" charset="0"/>
              </a:rPr>
              <a:t>Spell</a:t>
            </a:r>
          </a:p>
          <a:p>
            <a:pPr marL="457200" indent="-457200">
              <a:buFont typeface="Arial" panose="020B0604020202020204" pitchFamily="34" charset="0"/>
              <a:buChar char="•"/>
            </a:pPr>
            <a:r>
              <a:rPr lang="en-US" sz="2400" dirty="0">
                <a:latin typeface="Bookman Old Style" panose="02050604050505020204" pitchFamily="18" charset="0"/>
              </a:rPr>
              <a:t>Ability Check</a:t>
            </a:r>
          </a:p>
          <a:p>
            <a:r>
              <a:rPr lang="en-US" sz="2800" dirty="0">
                <a:latin typeface="Bookman Old Style" panose="02050604050505020204" pitchFamily="18" charset="0"/>
              </a:rPr>
              <a:t>Bonus Action</a:t>
            </a:r>
          </a:p>
          <a:p>
            <a:pPr marL="457200" indent="-457200">
              <a:buFont typeface="Arial" panose="020B0604020202020204" pitchFamily="34" charset="0"/>
              <a:buChar char="•"/>
            </a:pPr>
            <a:r>
              <a:rPr lang="en-US" sz="2400" dirty="0">
                <a:latin typeface="Bookman Old Style" panose="02050604050505020204" pitchFamily="18" charset="0"/>
              </a:rPr>
              <a:t>Some Class Abilities</a:t>
            </a:r>
          </a:p>
          <a:p>
            <a:pPr marL="457200" indent="-457200">
              <a:buFont typeface="Arial" panose="020B0604020202020204" pitchFamily="34" charset="0"/>
              <a:buChar char="•"/>
            </a:pPr>
            <a:r>
              <a:rPr lang="en-US" sz="2400" dirty="0">
                <a:latin typeface="Bookman Old Style" panose="02050604050505020204" pitchFamily="18" charset="0"/>
              </a:rPr>
              <a:t>Some Spells</a:t>
            </a:r>
            <a:endParaRPr lang="en-US" sz="2000" dirty="0">
              <a:latin typeface="Bookman Old Style" panose="02050604050505020204" pitchFamily="18" charset="0"/>
            </a:endParaRPr>
          </a:p>
          <a:p>
            <a:r>
              <a:rPr lang="en-US" sz="2800" dirty="0">
                <a:latin typeface="Bookman Old Style" panose="02050604050505020204" pitchFamily="18" charset="0"/>
              </a:rPr>
              <a:t>Reaction</a:t>
            </a:r>
          </a:p>
          <a:p>
            <a:pPr marL="457200" indent="-457200">
              <a:buFont typeface="Arial" panose="020B0604020202020204" pitchFamily="34" charset="0"/>
              <a:buChar char="•"/>
            </a:pPr>
            <a:r>
              <a:rPr lang="en-US" sz="2400" dirty="0">
                <a:latin typeface="Bookman Old Style" panose="02050604050505020204" pitchFamily="18" charset="0"/>
              </a:rPr>
              <a:t>Some Spells</a:t>
            </a:r>
          </a:p>
          <a:p>
            <a:pPr marL="457200" indent="-457200">
              <a:buFont typeface="Arial" panose="020B0604020202020204" pitchFamily="34" charset="0"/>
              <a:buChar char="•"/>
            </a:pPr>
            <a:r>
              <a:rPr lang="en-US" sz="2400" dirty="0">
                <a:latin typeface="Bookman Old Style" panose="02050604050505020204" pitchFamily="18" charset="0"/>
              </a:rPr>
              <a:t>Attack of Opportunity</a:t>
            </a:r>
          </a:p>
          <a:p>
            <a:r>
              <a:rPr lang="en-US" sz="2800" dirty="0">
                <a:latin typeface="Bookman Old Style" panose="02050604050505020204" pitchFamily="18" charset="0"/>
              </a:rPr>
              <a:t>Free Action</a:t>
            </a:r>
          </a:p>
          <a:p>
            <a:pPr marL="457200" indent="-457200">
              <a:buFont typeface="Arial" panose="020B0604020202020204" pitchFamily="34" charset="0"/>
              <a:buChar char="•"/>
            </a:pPr>
            <a:r>
              <a:rPr lang="en-US" sz="2400" dirty="0">
                <a:latin typeface="Bookman Old Style" panose="02050604050505020204" pitchFamily="18" charset="0"/>
              </a:rPr>
              <a:t>Open a Door</a:t>
            </a:r>
          </a:p>
          <a:p>
            <a:pPr marL="457200" indent="-457200">
              <a:buFont typeface="Arial" panose="020B0604020202020204" pitchFamily="34" charset="0"/>
              <a:buChar char="•"/>
            </a:pPr>
            <a:r>
              <a:rPr lang="en-US" sz="2400" dirty="0">
                <a:latin typeface="Bookman Old Style" panose="02050604050505020204" pitchFamily="18" charset="0"/>
              </a:rPr>
              <a:t>Drop a Weapon</a:t>
            </a:r>
          </a:p>
          <a:p>
            <a:pPr marL="457200" indent="-457200">
              <a:buFont typeface="Arial" panose="020B0604020202020204" pitchFamily="34" charset="0"/>
              <a:buChar char="•"/>
            </a:pPr>
            <a:r>
              <a:rPr lang="en-US" sz="2400" dirty="0">
                <a:latin typeface="Bookman Old Style" panose="02050604050505020204" pitchFamily="18" charset="0"/>
              </a:rPr>
              <a:t>Draw a Weapon</a:t>
            </a:r>
          </a:p>
        </p:txBody>
      </p:sp>
    </p:spTree>
    <p:extLst>
      <p:ext uri="{BB962C8B-B14F-4D97-AF65-F5344CB8AC3E}">
        <p14:creationId xmlns:p14="http://schemas.microsoft.com/office/powerpoint/2010/main" val="286384648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3"/>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8"/>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1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12"/>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wipe(left)">
                                      <p:cBhvr>
                                        <p:cTn id="73" dur="500"/>
                                        <p:tgtEl>
                                          <p:spTgt spid="17"/>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grpId="1" nodeType="clickEffect">
                                  <p:stCondLst>
                                    <p:cond delay="0"/>
                                  </p:stCondLst>
                                  <p:childTnLst>
                                    <p:set>
                                      <p:cBhvr>
                                        <p:cTn id="77" dur="1" fill="hold">
                                          <p:stCondLst>
                                            <p:cond delay="0"/>
                                          </p:stCondLst>
                                        </p:cTn>
                                        <p:tgtEl>
                                          <p:spTgt spid="15"/>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17"/>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animBg="1"/>
      <p:bldP spid="5" grpId="1" animBg="1"/>
      <p:bldP spid="6" grpId="0" animBg="1"/>
      <p:bldP spid="14" grpId="0" animBg="1"/>
      <p:bldP spid="14" grpId="1" animBg="1"/>
      <p:bldP spid="15" grpId="0" animBg="1"/>
      <p:bldP spid="15" grpId="1" animBg="1"/>
      <p:bldP spid="19"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FAAB2-8FE6-F43E-890F-7DD3A878BCD5}"/>
              </a:ext>
            </a:extLst>
          </p:cNvPr>
          <p:cNvSpPr>
            <a:spLocks noGrp="1"/>
          </p:cNvSpPr>
          <p:nvPr>
            <p:ph type="ctrTitle"/>
          </p:nvPr>
        </p:nvSpPr>
        <p:spPr>
          <a:xfrm>
            <a:off x="1524000" y="1122363"/>
            <a:ext cx="9174480" cy="2387600"/>
          </a:xfrm>
        </p:spPr>
        <p:txBody>
          <a:bodyPr/>
          <a:lstStyle/>
          <a:p>
            <a:r>
              <a:rPr lang="en-US" dirty="0">
                <a:latin typeface="Old English Text MT" panose="03040902040508030806" pitchFamily="66" charset="0"/>
              </a:rPr>
              <a:t>Equipment</a:t>
            </a:r>
          </a:p>
        </p:txBody>
      </p:sp>
      <p:pic>
        <p:nvPicPr>
          <p:cNvPr id="1026" name="Picture 2">
            <a:extLst>
              <a:ext uri="{FF2B5EF4-FFF2-40B4-BE49-F238E27FC236}">
                <a16:creationId xmlns:a16="http://schemas.microsoft.com/office/drawing/2014/main" id="{03DAE891-06BD-601F-8823-D991872320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2625" y="0"/>
            <a:ext cx="2619375" cy="27527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AC9ED6F-498E-62A0-9431-D8E6A89603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933950"/>
            <a:ext cx="3705225" cy="1924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087911"/>
      </p:ext>
    </p:extLst>
  </p:cSld>
  <p:clrMapOvr>
    <a:overrideClrMapping bg1="lt1" tx1="dk1" bg2="lt2" tx2="dk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56322" name="Picture 2">
            <a:extLst>
              <a:ext uri="{FF2B5EF4-FFF2-40B4-BE49-F238E27FC236}">
                <a16:creationId xmlns:a16="http://schemas.microsoft.com/office/drawing/2014/main" id="{58A2A55F-A7C3-AFC3-72D5-A43F422E77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754" y="480307"/>
            <a:ext cx="2905125" cy="5276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7D658B6-2542-A4B4-FA8D-038090504725}"/>
              </a:ext>
            </a:extLst>
          </p:cNvPr>
          <p:cNvPicPr>
            <a:picLocks noChangeAspect="1"/>
          </p:cNvPicPr>
          <p:nvPr/>
        </p:nvPicPr>
        <p:blipFill rotWithShape="1">
          <a:blip r:embed="rId5"/>
          <a:srcRect b="66743"/>
          <a:stretch/>
        </p:blipFill>
        <p:spPr>
          <a:xfrm>
            <a:off x="2742544" y="1655181"/>
            <a:ext cx="9320795" cy="1463551"/>
          </a:xfrm>
          <a:prstGeom prst="rect">
            <a:avLst/>
          </a:prstGeom>
        </p:spPr>
      </p:pic>
      <p:pic>
        <p:nvPicPr>
          <p:cNvPr id="8" name="Picture 7">
            <a:extLst>
              <a:ext uri="{FF2B5EF4-FFF2-40B4-BE49-F238E27FC236}">
                <a16:creationId xmlns:a16="http://schemas.microsoft.com/office/drawing/2014/main" id="{85C4DE68-94ED-579E-1F88-FE530D5AECEC}"/>
              </a:ext>
            </a:extLst>
          </p:cNvPr>
          <p:cNvPicPr>
            <a:picLocks noChangeAspect="1"/>
          </p:cNvPicPr>
          <p:nvPr/>
        </p:nvPicPr>
        <p:blipFill rotWithShape="1">
          <a:blip r:embed="rId5"/>
          <a:srcRect t="39467" b="33342"/>
          <a:stretch/>
        </p:blipFill>
        <p:spPr>
          <a:xfrm>
            <a:off x="2742544" y="3341229"/>
            <a:ext cx="9320943" cy="1196609"/>
          </a:xfrm>
          <a:prstGeom prst="rect">
            <a:avLst/>
          </a:prstGeom>
        </p:spPr>
      </p:pic>
      <p:pic>
        <p:nvPicPr>
          <p:cNvPr id="10" name="Picture 9">
            <a:extLst>
              <a:ext uri="{FF2B5EF4-FFF2-40B4-BE49-F238E27FC236}">
                <a16:creationId xmlns:a16="http://schemas.microsoft.com/office/drawing/2014/main" id="{9093B162-D688-50DC-9B3F-40BF9547EC76}"/>
              </a:ext>
            </a:extLst>
          </p:cNvPr>
          <p:cNvPicPr>
            <a:picLocks noChangeAspect="1"/>
          </p:cNvPicPr>
          <p:nvPr/>
        </p:nvPicPr>
        <p:blipFill rotWithShape="1">
          <a:blip r:embed="rId5"/>
          <a:srcRect t="79507"/>
          <a:stretch/>
        </p:blipFill>
        <p:spPr>
          <a:xfrm>
            <a:off x="2742543" y="4774285"/>
            <a:ext cx="9306703" cy="900482"/>
          </a:xfrm>
          <a:prstGeom prst="rect">
            <a:avLst/>
          </a:prstGeom>
        </p:spPr>
      </p:pic>
      <p:sp>
        <p:nvSpPr>
          <p:cNvPr id="11" name="Title 1">
            <a:extLst>
              <a:ext uri="{FF2B5EF4-FFF2-40B4-BE49-F238E27FC236}">
                <a16:creationId xmlns:a16="http://schemas.microsoft.com/office/drawing/2014/main" id="{7E058051-1500-BFCA-82B4-1956781CDAE0}"/>
              </a:ext>
            </a:extLst>
          </p:cNvPr>
          <p:cNvSpPr>
            <a:spLocks noGrp="1"/>
          </p:cNvSpPr>
          <p:nvPr>
            <p:ph type="ctrTitle"/>
          </p:nvPr>
        </p:nvSpPr>
        <p:spPr>
          <a:xfrm>
            <a:off x="2874051" y="323906"/>
            <a:ext cx="9043686" cy="1006997"/>
          </a:xfrm>
        </p:spPr>
        <p:txBody>
          <a:bodyPr>
            <a:normAutofit fontScale="90000"/>
          </a:bodyPr>
          <a:lstStyle/>
          <a:p>
            <a:r>
              <a:rPr lang="en-US" dirty="0">
                <a:latin typeface="Old English Text MT" panose="03040902040508030806" pitchFamily="66" charset="0"/>
              </a:rPr>
              <a:t>Armor and Armor Class (AC)</a:t>
            </a:r>
          </a:p>
        </p:txBody>
      </p:sp>
    </p:spTree>
    <p:extLst>
      <p:ext uri="{BB962C8B-B14F-4D97-AF65-F5344CB8AC3E}">
        <p14:creationId xmlns:p14="http://schemas.microsoft.com/office/powerpoint/2010/main" val="3127375832"/>
      </p:ext>
    </p:extLst>
  </p:cSld>
  <p:clrMapOvr>
    <a:overrideClrMapping bg1="lt1" tx1="dk1" bg2="lt2" tx2="dk2" accent1="accent1" accent2="accent2" accent3="accent3" accent4="accent4" accent5="accent5" accent6="accent6" hlink="hlink" folHlink="folHlink"/>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E058051-1500-BFCA-82B4-1956781CDAE0}"/>
              </a:ext>
            </a:extLst>
          </p:cNvPr>
          <p:cNvSpPr>
            <a:spLocks noGrp="1"/>
          </p:cNvSpPr>
          <p:nvPr>
            <p:ph type="ctrTitle"/>
          </p:nvPr>
        </p:nvSpPr>
        <p:spPr>
          <a:xfrm>
            <a:off x="327621" y="821617"/>
            <a:ext cx="5251377" cy="1006997"/>
          </a:xfrm>
        </p:spPr>
        <p:txBody>
          <a:bodyPr>
            <a:normAutofit/>
          </a:bodyPr>
          <a:lstStyle/>
          <a:p>
            <a:r>
              <a:rPr lang="en-US" dirty="0">
                <a:latin typeface="Old English Text MT" panose="03040902040508030806" pitchFamily="66" charset="0"/>
              </a:rPr>
              <a:t>Roll to Hit!</a:t>
            </a:r>
          </a:p>
        </p:txBody>
      </p:sp>
      <p:sp>
        <p:nvSpPr>
          <p:cNvPr id="2" name="Title 1">
            <a:extLst>
              <a:ext uri="{FF2B5EF4-FFF2-40B4-BE49-F238E27FC236}">
                <a16:creationId xmlns:a16="http://schemas.microsoft.com/office/drawing/2014/main" id="{98DA35D8-D064-ECA9-D8E8-5DFEE0FB38D9}"/>
              </a:ext>
            </a:extLst>
          </p:cNvPr>
          <p:cNvSpPr txBox="1">
            <a:spLocks/>
          </p:cNvSpPr>
          <p:nvPr/>
        </p:nvSpPr>
        <p:spPr>
          <a:xfrm>
            <a:off x="6613004" y="821616"/>
            <a:ext cx="4792249" cy="100699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latin typeface="Old English Text MT" panose="03040902040508030806" pitchFamily="66" charset="0"/>
              </a:rPr>
              <a:t>Roll Damage!</a:t>
            </a:r>
          </a:p>
        </p:txBody>
      </p:sp>
      <p:sp>
        <p:nvSpPr>
          <p:cNvPr id="5" name="Title 1">
            <a:extLst>
              <a:ext uri="{FF2B5EF4-FFF2-40B4-BE49-F238E27FC236}">
                <a16:creationId xmlns:a16="http://schemas.microsoft.com/office/drawing/2014/main" id="{CF41CCBC-601D-0655-9E2E-FBE22970D174}"/>
              </a:ext>
            </a:extLst>
          </p:cNvPr>
          <p:cNvSpPr txBox="1">
            <a:spLocks/>
          </p:cNvSpPr>
          <p:nvPr/>
        </p:nvSpPr>
        <p:spPr>
          <a:xfrm>
            <a:off x="327621" y="2281954"/>
            <a:ext cx="5251377" cy="1722886"/>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latin typeface="Bookman Old Style" panose="02050604050505020204" pitchFamily="18" charset="0"/>
              </a:rPr>
              <a:t>d20 + Strength modifier + proficiency bonus</a:t>
            </a:r>
          </a:p>
        </p:txBody>
      </p:sp>
      <p:sp>
        <p:nvSpPr>
          <p:cNvPr id="9" name="Title 1">
            <a:extLst>
              <a:ext uri="{FF2B5EF4-FFF2-40B4-BE49-F238E27FC236}">
                <a16:creationId xmlns:a16="http://schemas.microsoft.com/office/drawing/2014/main" id="{B3C5A0FD-1177-B6F0-99DB-DBDEEBF9EF39}"/>
              </a:ext>
            </a:extLst>
          </p:cNvPr>
          <p:cNvSpPr txBox="1">
            <a:spLocks/>
          </p:cNvSpPr>
          <p:nvPr/>
        </p:nvSpPr>
        <p:spPr>
          <a:xfrm>
            <a:off x="327621" y="4462038"/>
            <a:ext cx="5251377" cy="1722886"/>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latin typeface="Bookman Old Style" panose="02050604050505020204" pitchFamily="18" charset="0"/>
              </a:rPr>
              <a:t>d20 + Dexterity modifier + proficiency bonus</a:t>
            </a:r>
          </a:p>
        </p:txBody>
      </p:sp>
      <p:sp>
        <p:nvSpPr>
          <p:cNvPr id="12" name="Title 1">
            <a:extLst>
              <a:ext uri="{FF2B5EF4-FFF2-40B4-BE49-F238E27FC236}">
                <a16:creationId xmlns:a16="http://schemas.microsoft.com/office/drawing/2014/main" id="{87DEB002-42AB-E303-7BC2-C821991CDA70}"/>
              </a:ext>
            </a:extLst>
          </p:cNvPr>
          <p:cNvSpPr txBox="1">
            <a:spLocks/>
          </p:cNvSpPr>
          <p:nvPr/>
        </p:nvSpPr>
        <p:spPr>
          <a:xfrm>
            <a:off x="6354501" y="2478723"/>
            <a:ext cx="5309253" cy="1329347"/>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latin typeface="Bookman Old Style" panose="02050604050505020204" pitchFamily="18" charset="0"/>
              </a:rPr>
              <a:t>Damage dice + Strength modifier</a:t>
            </a:r>
          </a:p>
        </p:txBody>
      </p:sp>
      <p:sp>
        <p:nvSpPr>
          <p:cNvPr id="13" name="Title 1">
            <a:extLst>
              <a:ext uri="{FF2B5EF4-FFF2-40B4-BE49-F238E27FC236}">
                <a16:creationId xmlns:a16="http://schemas.microsoft.com/office/drawing/2014/main" id="{2223DACF-AACA-5B2E-2D6F-CF5DA5A7D058}"/>
              </a:ext>
            </a:extLst>
          </p:cNvPr>
          <p:cNvSpPr txBox="1">
            <a:spLocks/>
          </p:cNvSpPr>
          <p:nvPr/>
        </p:nvSpPr>
        <p:spPr>
          <a:xfrm>
            <a:off x="6254188" y="4658807"/>
            <a:ext cx="5509878" cy="1329347"/>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latin typeface="Bookman Old Style" panose="02050604050505020204" pitchFamily="18" charset="0"/>
              </a:rPr>
              <a:t>Damage dice + Dexterity modifier</a:t>
            </a:r>
          </a:p>
        </p:txBody>
      </p:sp>
    </p:spTree>
    <p:extLst>
      <p:ext uri="{BB962C8B-B14F-4D97-AF65-F5344CB8AC3E}">
        <p14:creationId xmlns:p14="http://schemas.microsoft.com/office/powerpoint/2010/main" val="1881207488"/>
      </p:ext>
    </p:extLst>
  </p:cSld>
  <p:clrMapOvr>
    <a:overrideClrMapping bg1="lt1" tx1="dk1" bg2="lt2" tx2="dk2" accent1="accent1" accent2="accent2" accent3="accent3" accent4="accent4" accent5="accent5" accent6="accent6" hlink="hlink" folHlink="folHlink"/>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5C19E588-CFF2-0C11-AAC7-11082C42F407}"/>
              </a:ext>
            </a:extLst>
          </p:cNvPr>
          <p:cNvGrpSpPr/>
          <p:nvPr/>
        </p:nvGrpSpPr>
        <p:grpSpPr>
          <a:xfrm>
            <a:off x="2018408" y="5703426"/>
            <a:ext cx="9931014" cy="532435"/>
            <a:chOff x="622334" y="4965541"/>
            <a:chExt cx="9931014" cy="532435"/>
          </a:xfrm>
        </p:grpSpPr>
        <p:pic>
          <p:nvPicPr>
            <p:cNvPr id="6" name="Picture 5">
              <a:extLst>
                <a:ext uri="{FF2B5EF4-FFF2-40B4-BE49-F238E27FC236}">
                  <a16:creationId xmlns:a16="http://schemas.microsoft.com/office/drawing/2014/main" id="{5882757C-B96D-873E-747E-C90DC9182F69}"/>
                </a:ext>
              </a:extLst>
            </p:cNvPr>
            <p:cNvPicPr>
              <a:picLocks noChangeAspect="1"/>
            </p:cNvPicPr>
            <p:nvPr/>
          </p:nvPicPr>
          <p:blipFill rotWithShape="1">
            <a:blip r:embed="rId4"/>
            <a:srcRect t="28335" r="82073" b="65097"/>
            <a:stretch/>
          </p:blipFill>
          <p:spPr>
            <a:xfrm>
              <a:off x="622334" y="4965541"/>
              <a:ext cx="2838498" cy="532435"/>
            </a:xfrm>
            <a:prstGeom prst="rect">
              <a:avLst/>
            </a:prstGeom>
          </p:spPr>
        </p:pic>
        <p:pic>
          <p:nvPicPr>
            <p:cNvPr id="9" name="Picture 8">
              <a:extLst>
                <a:ext uri="{FF2B5EF4-FFF2-40B4-BE49-F238E27FC236}">
                  <a16:creationId xmlns:a16="http://schemas.microsoft.com/office/drawing/2014/main" id="{4D65DD91-7B5E-DBA3-0758-EDA978C9E4BF}"/>
                </a:ext>
              </a:extLst>
            </p:cNvPr>
            <p:cNvPicPr>
              <a:picLocks noChangeAspect="1"/>
            </p:cNvPicPr>
            <p:nvPr/>
          </p:nvPicPr>
          <p:blipFill rotWithShape="1">
            <a:blip r:embed="rId4"/>
            <a:srcRect l="30184" t="28335" r="53002" b="64673"/>
            <a:stretch/>
          </p:blipFill>
          <p:spPr>
            <a:xfrm>
              <a:off x="3595146" y="4965541"/>
              <a:ext cx="2500854" cy="532435"/>
            </a:xfrm>
            <a:prstGeom prst="rect">
              <a:avLst/>
            </a:prstGeom>
          </p:spPr>
        </p:pic>
        <p:pic>
          <p:nvPicPr>
            <p:cNvPr id="10" name="Picture 9">
              <a:extLst>
                <a:ext uri="{FF2B5EF4-FFF2-40B4-BE49-F238E27FC236}">
                  <a16:creationId xmlns:a16="http://schemas.microsoft.com/office/drawing/2014/main" id="{A180B930-D045-B35A-FA4D-6C8EE37C2998}"/>
                </a:ext>
              </a:extLst>
            </p:cNvPr>
            <p:cNvPicPr>
              <a:picLocks noChangeAspect="1"/>
            </p:cNvPicPr>
            <p:nvPr/>
          </p:nvPicPr>
          <p:blipFill rotWithShape="1">
            <a:blip r:embed="rId4"/>
            <a:srcRect l="58823" t="27805" r="11672" b="65097"/>
            <a:stretch/>
          </p:blipFill>
          <p:spPr>
            <a:xfrm>
              <a:off x="6230314" y="4965541"/>
              <a:ext cx="4323034" cy="532434"/>
            </a:xfrm>
            <a:prstGeom prst="rect">
              <a:avLst/>
            </a:prstGeom>
          </p:spPr>
        </p:pic>
      </p:grpSp>
      <p:grpSp>
        <p:nvGrpSpPr>
          <p:cNvPr id="18" name="Group 17">
            <a:extLst>
              <a:ext uri="{FF2B5EF4-FFF2-40B4-BE49-F238E27FC236}">
                <a16:creationId xmlns:a16="http://schemas.microsoft.com/office/drawing/2014/main" id="{7D69E3E7-5B18-BCB6-B10B-AD43631C1DCF}"/>
              </a:ext>
            </a:extLst>
          </p:cNvPr>
          <p:cNvGrpSpPr/>
          <p:nvPr/>
        </p:nvGrpSpPr>
        <p:grpSpPr>
          <a:xfrm>
            <a:off x="405693" y="4133528"/>
            <a:ext cx="11195418" cy="532435"/>
            <a:chOff x="622334" y="4051137"/>
            <a:chExt cx="11195418" cy="532435"/>
          </a:xfrm>
        </p:grpSpPr>
        <p:pic>
          <p:nvPicPr>
            <p:cNvPr id="8" name="Picture 7">
              <a:extLst>
                <a:ext uri="{FF2B5EF4-FFF2-40B4-BE49-F238E27FC236}">
                  <a16:creationId xmlns:a16="http://schemas.microsoft.com/office/drawing/2014/main" id="{2BD1DB16-0E8B-93EC-944A-95550EBBF43E}"/>
                </a:ext>
              </a:extLst>
            </p:cNvPr>
            <p:cNvPicPr>
              <a:picLocks noChangeAspect="1"/>
            </p:cNvPicPr>
            <p:nvPr/>
          </p:nvPicPr>
          <p:blipFill rotWithShape="1">
            <a:blip r:embed="rId5"/>
            <a:srcRect t="57435" r="81291" b="25372"/>
            <a:stretch/>
          </p:blipFill>
          <p:spPr>
            <a:xfrm>
              <a:off x="622334" y="4051137"/>
              <a:ext cx="2826448" cy="532435"/>
            </a:xfrm>
            <a:prstGeom prst="rect">
              <a:avLst/>
            </a:prstGeom>
          </p:spPr>
        </p:pic>
        <p:pic>
          <p:nvPicPr>
            <p:cNvPr id="12" name="Picture 11">
              <a:extLst>
                <a:ext uri="{FF2B5EF4-FFF2-40B4-BE49-F238E27FC236}">
                  <a16:creationId xmlns:a16="http://schemas.microsoft.com/office/drawing/2014/main" id="{A0C974DA-3F67-E1E1-4E0F-9B07360FE9D1}"/>
                </a:ext>
              </a:extLst>
            </p:cNvPr>
            <p:cNvPicPr>
              <a:picLocks noChangeAspect="1"/>
            </p:cNvPicPr>
            <p:nvPr/>
          </p:nvPicPr>
          <p:blipFill rotWithShape="1">
            <a:blip r:embed="rId5"/>
            <a:srcRect l="30702" t="57435" r="53086" b="29383"/>
            <a:stretch/>
          </p:blipFill>
          <p:spPr>
            <a:xfrm>
              <a:off x="3595146" y="4109008"/>
              <a:ext cx="2500124" cy="416691"/>
            </a:xfrm>
            <a:prstGeom prst="rect">
              <a:avLst/>
            </a:prstGeom>
          </p:spPr>
        </p:pic>
        <p:pic>
          <p:nvPicPr>
            <p:cNvPr id="13" name="Picture 12">
              <a:extLst>
                <a:ext uri="{FF2B5EF4-FFF2-40B4-BE49-F238E27FC236}">
                  <a16:creationId xmlns:a16="http://schemas.microsoft.com/office/drawing/2014/main" id="{B47DAA14-E986-83E4-47D0-3121BA376C01}"/>
                </a:ext>
              </a:extLst>
            </p:cNvPr>
            <p:cNvPicPr>
              <a:picLocks noChangeAspect="1"/>
            </p:cNvPicPr>
            <p:nvPr/>
          </p:nvPicPr>
          <p:blipFill rotWithShape="1">
            <a:blip r:embed="rId5"/>
            <a:srcRect l="58632" t="58582" r="8354" b="29383"/>
            <a:stretch/>
          </p:blipFill>
          <p:spPr>
            <a:xfrm>
              <a:off x="6241634" y="4109008"/>
              <a:ext cx="5576118" cy="416691"/>
            </a:xfrm>
            <a:prstGeom prst="rect">
              <a:avLst/>
            </a:prstGeom>
          </p:spPr>
        </p:pic>
      </p:grpSp>
      <p:pic>
        <p:nvPicPr>
          <p:cNvPr id="57346" name="Picture 2">
            <a:extLst>
              <a:ext uri="{FF2B5EF4-FFF2-40B4-BE49-F238E27FC236}">
                <a16:creationId xmlns:a16="http://schemas.microsoft.com/office/drawing/2014/main" id="{D7A3C88E-BB1C-386E-9B00-55AE82CBE9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920" y="4948569"/>
            <a:ext cx="1995488" cy="1509713"/>
          </a:xfrm>
          <a:prstGeom prst="rect">
            <a:avLst/>
          </a:prstGeom>
          <a:noFill/>
          <a:extLst>
            <a:ext uri="{909E8E84-426E-40DD-AFC4-6F175D3DCCD1}">
              <a14:hiddenFill xmlns:a14="http://schemas.microsoft.com/office/drawing/2010/main">
                <a:solidFill>
                  <a:srgbClr val="FFFFFF"/>
                </a:solidFill>
              </a14:hiddenFill>
            </a:ext>
          </a:extLst>
        </p:spPr>
      </p:pic>
      <p:pic>
        <p:nvPicPr>
          <p:cNvPr id="57348" name="Picture 4">
            <a:extLst>
              <a:ext uri="{FF2B5EF4-FFF2-40B4-BE49-F238E27FC236}">
                <a16:creationId xmlns:a16="http://schemas.microsoft.com/office/drawing/2014/main" id="{91F1B675-7FBC-472D-5CC6-897E3EEA8B9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23166" y="840529"/>
            <a:ext cx="2763141" cy="2923529"/>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14771018-4C7F-E672-CD42-162E7102F382}"/>
              </a:ext>
            </a:extLst>
          </p:cNvPr>
          <p:cNvGrpSpPr/>
          <p:nvPr/>
        </p:nvGrpSpPr>
        <p:grpSpPr>
          <a:xfrm>
            <a:off x="405693" y="913642"/>
            <a:ext cx="8145090" cy="564213"/>
            <a:chOff x="258615" y="2016857"/>
            <a:chExt cx="8145090" cy="564213"/>
          </a:xfrm>
        </p:grpSpPr>
        <p:pic>
          <p:nvPicPr>
            <p:cNvPr id="20" name="Picture 19">
              <a:extLst>
                <a:ext uri="{FF2B5EF4-FFF2-40B4-BE49-F238E27FC236}">
                  <a16:creationId xmlns:a16="http://schemas.microsoft.com/office/drawing/2014/main" id="{5FB1A7A4-0977-370F-7140-4298FF6E09C9}"/>
                </a:ext>
              </a:extLst>
            </p:cNvPr>
            <p:cNvPicPr>
              <a:picLocks noChangeAspect="1"/>
            </p:cNvPicPr>
            <p:nvPr/>
          </p:nvPicPr>
          <p:blipFill rotWithShape="1">
            <a:blip r:embed="rId8"/>
            <a:srcRect l="555" t="41796" r="80927" b="53712"/>
            <a:stretch/>
          </p:blipFill>
          <p:spPr>
            <a:xfrm>
              <a:off x="258615" y="2016857"/>
              <a:ext cx="3217409" cy="505712"/>
            </a:xfrm>
            <a:prstGeom prst="rect">
              <a:avLst/>
            </a:prstGeom>
          </p:spPr>
        </p:pic>
        <p:pic>
          <p:nvPicPr>
            <p:cNvPr id="21" name="Picture 20">
              <a:extLst>
                <a:ext uri="{FF2B5EF4-FFF2-40B4-BE49-F238E27FC236}">
                  <a16:creationId xmlns:a16="http://schemas.microsoft.com/office/drawing/2014/main" id="{1641EFAA-C380-B054-18F4-DFB02A5605D8}"/>
                </a:ext>
              </a:extLst>
            </p:cNvPr>
            <p:cNvPicPr>
              <a:picLocks noChangeAspect="1"/>
            </p:cNvPicPr>
            <p:nvPr/>
          </p:nvPicPr>
          <p:blipFill rotWithShape="1">
            <a:blip r:embed="rId8"/>
            <a:srcRect l="30672" t="41795" r="54457" b="52487"/>
            <a:stretch/>
          </p:blipFill>
          <p:spPr>
            <a:xfrm>
              <a:off x="3646281" y="2016857"/>
              <a:ext cx="2264797" cy="564213"/>
            </a:xfrm>
            <a:prstGeom prst="rect">
              <a:avLst/>
            </a:prstGeom>
          </p:spPr>
        </p:pic>
        <p:pic>
          <p:nvPicPr>
            <p:cNvPr id="22" name="Picture 21">
              <a:extLst>
                <a:ext uri="{FF2B5EF4-FFF2-40B4-BE49-F238E27FC236}">
                  <a16:creationId xmlns:a16="http://schemas.microsoft.com/office/drawing/2014/main" id="{B55AC3C4-D495-CC9E-EB87-0AF78BE18763}"/>
                </a:ext>
              </a:extLst>
            </p:cNvPr>
            <p:cNvPicPr>
              <a:picLocks noChangeAspect="1"/>
            </p:cNvPicPr>
            <p:nvPr/>
          </p:nvPicPr>
          <p:blipFill rotWithShape="1">
            <a:blip r:embed="rId8"/>
            <a:srcRect l="58166" t="41795" r="26963" b="53713"/>
            <a:stretch/>
          </p:blipFill>
          <p:spPr>
            <a:xfrm>
              <a:off x="6081335" y="2050502"/>
              <a:ext cx="2322370" cy="454540"/>
            </a:xfrm>
            <a:prstGeom prst="rect">
              <a:avLst/>
            </a:prstGeom>
          </p:spPr>
        </p:pic>
      </p:grpSp>
      <p:pic>
        <p:nvPicPr>
          <p:cNvPr id="57350" name="Picture 6">
            <a:extLst>
              <a:ext uri="{FF2B5EF4-FFF2-40B4-BE49-F238E27FC236}">
                <a16:creationId xmlns:a16="http://schemas.microsoft.com/office/drawing/2014/main" id="{64B3D71C-C676-10EC-C0F6-DBF48E31C34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6977" y="1728633"/>
            <a:ext cx="3812896" cy="1991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1888311"/>
      </p:ext>
    </p:extLst>
  </p:cSld>
  <p:clrMapOvr>
    <a:overrideClrMapping bg1="lt1" tx1="dk1" bg2="lt2" tx2="dk2" accent1="accent1" accent2="accent2" accent3="accent3" accent4="accent4" accent5="accent5" accent6="accent6" hlink="hlink" folHlink="folHlink"/>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82757C-B96D-873E-747E-C90DC9182F69}"/>
              </a:ext>
            </a:extLst>
          </p:cNvPr>
          <p:cNvPicPr>
            <a:picLocks noChangeAspect="1"/>
          </p:cNvPicPr>
          <p:nvPr/>
        </p:nvPicPr>
        <p:blipFill>
          <a:blip r:embed="rId5"/>
          <a:stretch>
            <a:fillRect/>
          </a:stretch>
        </p:blipFill>
        <p:spPr>
          <a:xfrm>
            <a:off x="760856" y="697669"/>
            <a:ext cx="10670287" cy="5462661"/>
          </a:xfrm>
          <a:prstGeom prst="rect">
            <a:avLst/>
          </a:prstGeom>
        </p:spPr>
      </p:pic>
    </p:spTree>
    <p:extLst>
      <p:ext uri="{BB962C8B-B14F-4D97-AF65-F5344CB8AC3E}">
        <p14:creationId xmlns:p14="http://schemas.microsoft.com/office/powerpoint/2010/main" val="2700960982"/>
      </p:ext>
    </p:extLst>
  </p:cSld>
  <p:clrMapOvr>
    <a:overrideClrMapping bg1="lt1" tx1="dk1" bg2="lt2" tx2="dk2" accent1="accent1" accent2="accent2" accent3="accent3" accent4="accent4" accent5="accent5" accent6="accent6" hlink="hlink" folHlink="folHlink"/>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E7D5EA-75F2-AB18-075D-D571437C31AC}"/>
              </a:ext>
            </a:extLst>
          </p:cNvPr>
          <p:cNvPicPr>
            <a:picLocks noChangeAspect="1"/>
          </p:cNvPicPr>
          <p:nvPr/>
        </p:nvPicPr>
        <p:blipFill>
          <a:blip r:embed="rId4"/>
          <a:stretch>
            <a:fillRect/>
          </a:stretch>
        </p:blipFill>
        <p:spPr>
          <a:xfrm>
            <a:off x="1464853" y="428241"/>
            <a:ext cx="9262293" cy="6001517"/>
          </a:xfrm>
          <a:prstGeom prst="rect">
            <a:avLst/>
          </a:prstGeom>
        </p:spPr>
      </p:pic>
    </p:spTree>
    <p:extLst>
      <p:ext uri="{BB962C8B-B14F-4D97-AF65-F5344CB8AC3E}">
        <p14:creationId xmlns:p14="http://schemas.microsoft.com/office/powerpoint/2010/main" val="360343346"/>
      </p:ext>
    </p:extLst>
  </p:cSld>
  <p:clrMapOvr>
    <a:overrideClrMapping bg1="lt1" tx1="dk1" bg2="lt2" tx2="dk2" accent1="accent1" accent2="accent2" accent3="accent3" accent4="accent4" accent5="accent5" accent6="accent6" hlink="hlink" folHlink="folHlink"/>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8B0E0F-801D-5842-AD04-65488FCBEC2D}"/>
              </a:ext>
            </a:extLst>
          </p:cNvPr>
          <p:cNvPicPr>
            <a:picLocks noChangeAspect="1"/>
          </p:cNvPicPr>
          <p:nvPr/>
        </p:nvPicPr>
        <p:blipFill>
          <a:blip r:embed="rId4"/>
          <a:stretch>
            <a:fillRect/>
          </a:stretch>
        </p:blipFill>
        <p:spPr>
          <a:xfrm>
            <a:off x="955504" y="3773347"/>
            <a:ext cx="10317353" cy="2327403"/>
          </a:xfrm>
          <a:prstGeom prst="rect">
            <a:avLst/>
          </a:prstGeom>
        </p:spPr>
      </p:pic>
      <p:pic>
        <p:nvPicPr>
          <p:cNvPr id="5" name="Picture 4">
            <a:extLst>
              <a:ext uri="{FF2B5EF4-FFF2-40B4-BE49-F238E27FC236}">
                <a16:creationId xmlns:a16="http://schemas.microsoft.com/office/drawing/2014/main" id="{CC0EDC6C-F7D8-A157-8AEC-94A400AF03DB}"/>
              </a:ext>
            </a:extLst>
          </p:cNvPr>
          <p:cNvPicPr>
            <a:picLocks noChangeAspect="1"/>
          </p:cNvPicPr>
          <p:nvPr/>
        </p:nvPicPr>
        <p:blipFill>
          <a:blip r:embed="rId5"/>
          <a:stretch>
            <a:fillRect/>
          </a:stretch>
        </p:blipFill>
        <p:spPr>
          <a:xfrm>
            <a:off x="955504" y="757250"/>
            <a:ext cx="10280991" cy="2107483"/>
          </a:xfrm>
          <a:prstGeom prst="rect">
            <a:avLst/>
          </a:prstGeom>
        </p:spPr>
      </p:pic>
    </p:spTree>
    <p:extLst>
      <p:ext uri="{BB962C8B-B14F-4D97-AF65-F5344CB8AC3E}">
        <p14:creationId xmlns:p14="http://schemas.microsoft.com/office/powerpoint/2010/main" val="3996508792"/>
      </p:ext>
    </p:extLst>
  </p:cSld>
  <p:clrMapOvr>
    <a:overrideClrMapping bg1="lt1" tx1="dk1" bg2="lt2" tx2="dk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FAAB2-8FE6-F43E-890F-7DD3A878BCD5}"/>
              </a:ext>
            </a:extLst>
          </p:cNvPr>
          <p:cNvSpPr>
            <a:spLocks noGrp="1"/>
          </p:cNvSpPr>
          <p:nvPr>
            <p:ph type="ctrTitle"/>
          </p:nvPr>
        </p:nvSpPr>
        <p:spPr>
          <a:xfrm>
            <a:off x="343383" y="243068"/>
            <a:ext cx="9174480" cy="1076446"/>
          </a:xfrm>
        </p:spPr>
        <p:txBody>
          <a:bodyPr>
            <a:normAutofit/>
          </a:bodyPr>
          <a:lstStyle/>
          <a:p>
            <a:pPr algn="l"/>
            <a:r>
              <a:rPr lang="en-US" dirty="0">
                <a:latin typeface="Old English Text MT" panose="03040902040508030806" pitchFamily="66" charset="0"/>
              </a:rPr>
              <a:t>A Word on Spells</a:t>
            </a:r>
          </a:p>
        </p:txBody>
      </p:sp>
      <p:pic>
        <p:nvPicPr>
          <p:cNvPr id="3" name="Picture 2">
            <a:extLst>
              <a:ext uri="{FF2B5EF4-FFF2-40B4-BE49-F238E27FC236}">
                <a16:creationId xmlns:a16="http://schemas.microsoft.com/office/drawing/2014/main" id="{DA737914-41F3-3C90-C512-383475C4037D}"/>
              </a:ext>
            </a:extLst>
          </p:cNvPr>
          <p:cNvPicPr>
            <a:picLocks noChangeAspect="1"/>
          </p:cNvPicPr>
          <p:nvPr/>
        </p:nvPicPr>
        <p:blipFill>
          <a:blip r:embed="rId4"/>
          <a:stretch>
            <a:fillRect/>
          </a:stretch>
        </p:blipFill>
        <p:spPr>
          <a:xfrm>
            <a:off x="373508" y="1551007"/>
            <a:ext cx="11444984" cy="4275973"/>
          </a:xfrm>
          <a:prstGeom prst="rect">
            <a:avLst/>
          </a:prstGeom>
        </p:spPr>
      </p:pic>
    </p:spTree>
    <p:extLst>
      <p:ext uri="{BB962C8B-B14F-4D97-AF65-F5344CB8AC3E}">
        <p14:creationId xmlns:p14="http://schemas.microsoft.com/office/powerpoint/2010/main" val="3779300464"/>
      </p:ext>
    </p:extLst>
  </p:cSld>
  <p:clrMapOvr>
    <a:overrideClrMapping bg1="lt1" tx1="dk1" bg2="lt2" tx2="dk2" accent1="accent1" accent2="accent2" accent3="accent3" accent4="accent4" accent5="accent5" accent6="accent6" hlink="hlink" folHlink="folHlink"/>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FAAB2-8FE6-F43E-890F-7DD3A878BCD5}"/>
              </a:ext>
            </a:extLst>
          </p:cNvPr>
          <p:cNvSpPr>
            <a:spLocks noGrp="1"/>
          </p:cNvSpPr>
          <p:nvPr>
            <p:ph type="ctrTitle"/>
          </p:nvPr>
        </p:nvSpPr>
        <p:spPr>
          <a:xfrm>
            <a:off x="1524000" y="1122363"/>
            <a:ext cx="9174480" cy="2387600"/>
          </a:xfrm>
        </p:spPr>
        <p:txBody>
          <a:bodyPr/>
          <a:lstStyle/>
          <a:p>
            <a:r>
              <a:rPr lang="en-US" dirty="0">
                <a:latin typeface="Old English Text MT" panose="03040902040508030806" pitchFamily="66" charset="0"/>
              </a:rPr>
              <a:t>Encounter!</a:t>
            </a:r>
          </a:p>
        </p:txBody>
      </p:sp>
      <p:pic>
        <p:nvPicPr>
          <p:cNvPr id="1026" name="Picture 2">
            <a:extLst>
              <a:ext uri="{FF2B5EF4-FFF2-40B4-BE49-F238E27FC236}">
                <a16:creationId xmlns:a16="http://schemas.microsoft.com/office/drawing/2014/main" id="{03DAE891-06BD-601F-8823-D991872320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2625" y="0"/>
            <a:ext cx="2619375" cy="27527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AC9ED6F-498E-62A0-9431-D8E6A89603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933950"/>
            <a:ext cx="3705225" cy="1924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2621774"/>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76304-8F2B-3185-136F-D3A59B0E5F58}"/>
              </a:ext>
            </a:extLst>
          </p:cNvPr>
          <p:cNvSpPr>
            <a:spLocks noGrp="1"/>
          </p:cNvSpPr>
          <p:nvPr>
            <p:ph type="title"/>
          </p:nvPr>
        </p:nvSpPr>
        <p:spPr>
          <a:xfrm>
            <a:off x="261650" y="0"/>
            <a:ext cx="10515600" cy="1325563"/>
          </a:xfrm>
        </p:spPr>
        <p:txBody>
          <a:bodyPr/>
          <a:lstStyle/>
          <a:p>
            <a:r>
              <a:rPr lang="en-US" dirty="0">
                <a:latin typeface="Algerian" panose="04020705040A02060702" pitchFamily="82" charset="0"/>
              </a:rPr>
              <a:t>Barbarian</a:t>
            </a:r>
          </a:p>
        </p:txBody>
      </p:sp>
      <p:pic>
        <p:nvPicPr>
          <p:cNvPr id="7" name="Online Media 6" title="DUNGEONS &amp; DRAGONS: Honor Among Thieves - 6 Minutes Trailers &amp; Clips (2023)">
            <a:hlinkClick r:id="" action="ppaction://media"/>
            <a:extLst>
              <a:ext uri="{FF2B5EF4-FFF2-40B4-BE49-F238E27FC236}">
                <a16:creationId xmlns:a16="http://schemas.microsoft.com/office/drawing/2014/main" id="{EB180502-74E6-0C95-9A5E-4028ED420BD3}"/>
              </a:ext>
            </a:extLst>
          </p:cNvPr>
          <p:cNvPicPr>
            <a:picLocks noGrp="1" noRot="1" noChangeAspect="1"/>
          </p:cNvPicPr>
          <p:nvPr>
            <p:ph idx="1"/>
            <a:videoFile r:link="rId2"/>
          </p:nvPr>
        </p:nvPicPr>
        <p:blipFill>
          <a:blip r:embed="rId5"/>
          <a:stretch>
            <a:fillRect/>
          </a:stretch>
        </p:blipFill>
        <p:spPr>
          <a:xfrm>
            <a:off x="1252257" y="1172131"/>
            <a:ext cx="9687486" cy="5473800"/>
          </a:xfrm>
          <a:prstGeom prst="rect">
            <a:avLst/>
          </a:prstGeom>
        </p:spPr>
      </p:pic>
    </p:spTree>
    <p:extLst>
      <p:ext uri="{BB962C8B-B14F-4D97-AF65-F5344CB8AC3E}">
        <p14:creationId xmlns:p14="http://schemas.microsoft.com/office/powerpoint/2010/main" val="24215390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FAAB2-8FE6-F43E-890F-7DD3A878BCD5}"/>
              </a:ext>
            </a:extLst>
          </p:cNvPr>
          <p:cNvSpPr>
            <a:spLocks noGrp="1"/>
          </p:cNvSpPr>
          <p:nvPr>
            <p:ph type="ctrTitle"/>
          </p:nvPr>
        </p:nvSpPr>
        <p:spPr>
          <a:xfrm>
            <a:off x="343383" y="243068"/>
            <a:ext cx="9174480" cy="1076446"/>
          </a:xfrm>
        </p:spPr>
        <p:txBody>
          <a:bodyPr>
            <a:normAutofit/>
          </a:bodyPr>
          <a:lstStyle/>
          <a:p>
            <a:pPr algn="l"/>
            <a:r>
              <a:rPr lang="en-US" dirty="0">
                <a:latin typeface="Old English Text MT" panose="03040902040508030806" pitchFamily="66" charset="0"/>
              </a:rPr>
              <a:t>Player Etiquette</a:t>
            </a:r>
          </a:p>
        </p:txBody>
      </p:sp>
      <p:sp>
        <p:nvSpPr>
          <p:cNvPr id="4" name="TextBox 3">
            <a:extLst>
              <a:ext uri="{FF2B5EF4-FFF2-40B4-BE49-F238E27FC236}">
                <a16:creationId xmlns:a16="http://schemas.microsoft.com/office/drawing/2014/main" id="{AE525E6F-29C1-855D-0088-0021FC4041CE}"/>
              </a:ext>
            </a:extLst>
          </p:cNvPr>
          <p:cNvSpPr txBox="1"/>
          <p:nvPr/>
        </p:nvSpPr>
        <p:spPr>
          <a:xfrm>
            <a:off x="497711" y="1319514"/>
            <a:ext cx="9757459" cy="5016758"/>
          </a:xfrm>
          <a:prstGeom prst="rect">
            <a:avLst/>
          </a:prstGeom>
          <a:noFill/>
        </p:spPr>
        <p:txBody>
          <a:bodyPr wrap="square" rtlCol="0">
            <a:spAutoFit/>
          </a:bodyPr>
          <a:lstStyle/>
          <a:p>
            <a:pPr marL="285750" indent="-285750">
              <a:buFont typeface="Arial" panose="020B0604020202020204" pitchFamily="34" charset="0"/>
              <a:buChar char="•"/>
            </a:pPr>
            <a:r>
              <a:rPr lang="en-US" sz="3200" dirty="0">
                <a:latin typeface="Bookman Old Style" panose="02050604050505020204" pitchFamily="18" charset="0"/>
                <a:ea typeface="Calibri" panose="020F0502020204030204" pitchFamily="34" charset="0"/>
                <a:cs typeface="Times New Roman" panose="02020603050405020304" pitchFamily="18" charset="0"/>
              </a:rPr>
              <a:t>G</a:t>
            </a:r>
            <a:r>
              <a:rPr lang="en-US" sz="3200" dirty="0">
                <a:effectLst/>
                <a:latin typeface="Bookman Old Style" panose="02050604050505020204" pitchFamily="18" charset="0"/>
                <a:ea typeface="Calibri" panose="020F0502020204030204" pitchFamily="34" charset="0"/>
                <a:cs typeface="Times New Roman" panose="02020603050405020304" pitchFamily="18" charset="0"/>
              </a:rPr>
              <a:t>ive everyone equal time to act and interact</a:t>
            </a:r>
          </a:p>
          <a:p>
            <a:pPr marL="285750" indent="-285750">
              <a:buFont typeface="Arial" panose="020B0604020202020204" pitchFamily="34" charset="0"/>
              <a:buChar char="•"/>
            </a:pPr>
            <a:r>
              <a:rPr lang="en-US" sz="3200" dirty="0">
                <a:latin typeface="Bookman Old Style" panose="02050604050505020204" pitchFamily="18" charset="0"/>
                <a:ea typeface="Calibri" panose="020F0502020204030204" pitchFamily="34" charset="0"/>
                <a:cs typeface="Times New Roman" panose="02020603050405020304" pitchFamily="18" charset="0"/>
              </a:rPr>
              <a:t>N</a:t>
            </a:r>
            <a:r>
              <a:rPr lang="en-US" sz="3200" dirty="0">
                <a:effectLst/>
                <a:latin typeface="Bookman Old Style" panose="02050604050505020204" pitchFamily="18" charset="0"/>
                <a:ea typeface="Calibri" panose="020F0502020204030204" pitchFamily="34" charset="0"/>
                <a:cs typeface="Times New Roman" panose="02020603050405020304" pitchFamily="18" charset="0"/>
              </a:rPr>
              <a:t>o hogging the spotlight</a:t>
            </a:r>
          </a:p>
          <a:p>
            <a:pPr marL="285750" indent="-285750">
              <a:buFont typeface="Arial" panose="020B0604020202020204" pitchFamily="34" charset="0"/>
              <a:buChar char="•"/>
            </a:pPr>
            <a:r>
              <a:rPr lang="en-US" sz="3200" dirty="0">
                <a:latin typeface="Bookman Old Style" panose="02050604050505020204" pitchFamily="18" charset="0"/>
                <a:ea typeface="Calibri" panose="020F0502020204030204" pitchFamily="34" charset="0"/>
                <a:cs typeface="Times New Roman" panose="02020603050405020304" pitchFamily="18" charset="0"/>
              </a:rPr>
              <a:t>N</a:t>
            </a:r>
            <a:r>
              <a:rPr lang="en-US" sz="3200" dirty="0">
                <a:effectLst/>
                <a:latin typeface="Bookman Old Style" panose="02050604050505020204" pitchFamily="18" charset="0"/>
                <a:ea typeface="Calibri" panose="020F0502020204030204" pitchFamily="34" charset="0"/>
                <a:cs typeface="Times New Roman" panose="02020603050405020304" pitchFamily="18" charset="0"/>
              </a:rPr>
              <a:t>o Player vs Player combat</a:t>
            </a:r>
          </a:p>
          <a:p>
            <a:pPr marL="285750" indent="-285750">
              <a:buFont typeface="Arial" panose="020B0604020202020204" pitchFamily="34" charset="0"/>
              <a:buChar char="•"/>
            </a:pPr>
            <a:r>
              <a:rPr lang="en-US" sz="3200" dirty="0">
                <a:latin typeface="Bookman Old Style" panose="02050604050505020204" pitchFamily="18" charset="0"/>
                <a:ea typeface="Calibri" panose="020F0502020204030204" pitchFamily="34" charset="0"/>
                <a:cs typeface="Times New Roman" panose="02020603050405020304" pitchFamily="18" charset="0"/>
              </a:rPr>
              <a:t>D</a:t>
            </a:r>
            <a:r>
              <a:rPr lang="en-US" sz="3200" dirty="0">
                <a:effectLst/>
                <a:latin typeface="Bookman Old Style" panose="02050604050505020204" pitchFamily="18" charset="0"/>
                <a:ea typeface="Calibri" panose="020F0502020204030204" pitchFamily="34" charset="0"/>
                <a:cs typeface="Times New Roman" panose="02020603050405020304" pitchFamily="18" charset="0"/>
              </a:rPr>
              <a:t>o nothing in character to another that you wouldn’t want done to you</a:t>
            </a:r>
          </a:p>
          <a:p>
            <a:pPr marL="285750" indent="-285750">
              <a:buFont typeface="Arial" panose="020B0604020202020204" pitchFamily="34" charset="0"/>
              <a:buChar char="•"/>
            </a:pPr>
            <a:r>
              <a:rPr lang="en-US" sz="3200" dirty="0">
                <a:latin typeface="Bookman Old Style" panose="02050604050505020204" pitchFamily="18" charset="0"/>
                <a:ea typeface="Calibri" panose="020F0502020204030204" pitchFamily="34" charset="0"/>
                <a:cs typeface="Times New Roman" panose="02020603050405020304" pitchFamily="18" charset="0"/>
              </a:rPr>
              <a:t>D</a:t>
            </a:r>
            <a:r>
              <a:rPr lang="en-US" sz="3200" dirty="0">
                <a:effectLst/>
                <a:latin typeface="Bookman Old Style" panose="02050604050505020204" pitchFamily="18" charset="0"/>
                <a:ea typeface="Calibri" panose="020F0502020204030204" pitchFamily="34" charset="0"/>
                <a:cs typeface="Times New Roman" panose="02020603050405020304" pitchFamily="18" charset="0"/>
              </a:rPr>
              <a:t>o not judge other people’s characters or character choices</a:t>
            </a:r>
          </a:p>
          <a:p>
            <a:pPr marL="285750" indent="-285750">
              <a:buFont typeface="Arial" panose="020B0604020202020204" pitchFamily="34" charset="0"/>
              <a:buChar char="•"/>
            </a:pPr>
            <a:r>
              <a:rPr lang="en-US" sz="3200" dirty="0">
                <a:latin typeface="Bookman Old Style" panose="02050604050505020204" pitchFamily="18" charset="0"/>
                <a:ea typeface="Calibri" panose="020F0502020204030204" pitchFamily="34" charset="0"/>
                <a:cs typeface="Times New Roman" panose="02020603050405020304" pitchFamily="18" charset="0"/>
              </a:rPr>
              <a:t>Let the DM finish describing a scene before speaking</a:t>
            </a:r>
          </a:p>
          <a:p>
            <a:pPr marL="285750" indent="-285750">
              <a:buFont typeface="Arial" panose="020B0604020202020204" pitchFamily="34" charset="0"/>
              <a:buChar char="•"/>
            </a:pPr>
            <a:r>
              <a:rPr lang="en-US" sz="3200" dirty="0">
                <a:latin typeface="Bookman Old Style" panose="02050604050505020204" pitchFamily="18" charset="0"/>
                <a:ea typeface="Calibri" panose="020F0502020204030204" pitchFamily="34" charset="0"/>
                <a:cs typeface="Times New Roman" panose="02020603050405020304" pitchFamily="18" charset="0"/>
              </a:rPr>
              <a:t>Try not to interrupt each other</a:t>
            </a:r>
            <a:endParaRPr lang="en-US" sz="3200" dirty="0"/>
          </a:p>
        </p:txBody>
      </p:sp>
    </p:spTree>
    <p:extLst>
      <p:ext uri="{BB962C8B-B14F-4D97-AF65-F5344CB8AC3E}">
        <p14:creationId xmlns:p14="http://schemas.microsoft.com/office/powerpoint/2010/main" val="102158543"/>
      </p:ext>
    </p:extLst>
  </p:cSld>
  <p:clrMapOvr>
    <a:overrideClrMapping bg1="lt1" tx1="dk1" bg2="lt2" tx2="dk2" accent1="accent1" accent2="accent2" accent3="accent3" accent4="accent4" accent5="accent5" accent6="accent6" hlink="hlink" folHlink="folHlink"/>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pic>
        <p:nvPicPr>
          <p:cNvPr id="6" name="Online Media 5" title="Cozy Tavern - Music &amp; Ambience REMASTERED">
            <a:hlinkClick r:id="" action="ppaction://media"/>
            <a:extLst>
              <a:ext uri="{FF2B5EF4-FFF2-40B4-BE49-F238E27FC236}">
                <a16:creationId xmlns:a16="http://schemas.microsoft.com/office/drawing/2014/main" id="{4E378D1D-C5E8-BEF1-FFF1-07BEBE639EE3}"/>
              </a:ext>
            </a:extLst>
          </p:cNvPr>
          <p:cNvPicPr>
            <a:picLocks noRot="1" noChangeAspect="1"/>
          </p:cNvPicPr>
          <p:nvPr>
            <a:videoFile r:link="rId2"/>
          </p:nvPr>
        </p:nvPicPr>
        <p:blipFill>
          <a:blip r:embed="rId5"/>
          <a:stretch>
            <a:fillRect/>
          </a:stretch>
        </p:blipFill>
        <p:spPr>
          <a:xfrm>
            <a:off x="347241" y="180951"/>
            <a:ext cx="11586258" cy="6546236"/>
          </a:xfrm>
          <a:prstGeom prst="rect">
            <a:avLst/>
          </a:prstGeom>
        </p:spPr>
      </p:pic>
    </p:spTree>
    <p:extLst>
      <p:ext uri="{BB962C8B-B14F-4D97-AF65-F5344CB8AC3E}">
        <p14:creationId xmlns:p14="http://schemas.microsoft.com/office/powerpoint/2010/main" val="21091641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A3AA50-EFFA-F817-9B6C-3A52802344D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17" b="98925" l="171" r="99314">
                        <a14:backgroundMark x1="343" y1="7348" x2="514" y2="93011"/>
                      </a14:backgroundRemoval>
                    </a14:imgEffect>
                  </a14:imgLayer>
                </a14:imgProps>
              </a:ext>
            </a:extLst>
          </a:blip>
          <a:stretch>
            <a:fillRect/>
          </a:stretch>
        </p:blipFill>
        <p:spPr>
          <a:xfrm>
            <a:off x="467810" y="737886"/>
            <a:ext cx="11256380" cy="5382228"/>
          </a:xfrm>
          <a:prstGeom prst="rect">
            <a:avLst/>
          </a:prstGeom>
        </p:spPr>
      </p:pic>
    </p:spTree>
    <p:extLst>
      <p:ext uri="{BB962C8B-B14F-4D97-AF65-F5344CB8AC3E}">
        <p14:creationId xmlns:p14="http://schemas.microsoft.com/office/powerpoint/2010/main" val="3103458292"/>
      </p:ext>
    </p:extLst>
  </p:cSld>
  <p:clrMapOvr>
    <a:overrideClrMapping bg1="lt1" tx1="dk1" bg2="lt2" tx2="dk2" accent1="accent1" accent2="accent2" accent3="accent3" accent4="accent4" accent5="accent5" accent6="accent6" hlink="hlink" folHlink="folHlink"/>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FAAB2-8FE6-F43E-890F-7DD3A878BCD5}"/>
              </a:ext>
            </a:extLst>
          </p:cNvPr>
          <p:cNvSpPr>
            <a:spLocks noGrp="1"/>
          </p:cNvSpPr>
          <p:nvPr>
            <p:ph type="ctrTitle"/>
          </p:nvPr>
        </p:nvSpPr>
        <p:spPr>
          <a:xfrm>
            <a:off x="1508760" y="2466975"/>
            <a:ext cx="9174480" cy="1924050"/>
          </a:xfrm>
        </p:spPr>
        <p:txBody>
          <a:bodyPr/>
          <a:lstStyle/>
          <a:p>
            <a:r>
              <a:rPr lang="en-US" dirty="0">
                <a:latin typeface="Algerian" panose="04020705040A02060702" pitchFamily="82" charset="0"/>
              </a:rPr>
              <a:t>THANK YOU FOR PLAYING!!!</a:t>
            </a:r>
          </a:p>
        </p:txBody>
      </p:sp>
      <p:pic>
        <p:nvPicPr>
          <p:cNvPr id="1026" name="Picture 2">
            <a:extLst>
              <a:ext uri="{FF2B5EF4-FFF2-40B4-BE49-F238E27FC236}">
                <a16:creationId xmlns:a16="http://schemas.microsoft.com/office/drawing/2014/main" id="{03DAE891-06BD-601F-8823-D991872320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2625" y="0"/>
            <a:ext cx="2619375" cy="27527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AC9ED6F-498E-62A0-9431-D8E6A89603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933950"/>
            <a:ext cx="3705225" cy="1924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73881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FAAB2-8FE6-F43E-890F-7DD3A878BCD5}"/>
              </a:ext>
            </a:extLst>
          </p:cNvPr>
          <p:cNvSpPr>
            <a:spLocks noGrp="1"/>
          </p:cNvSpPr>
          <p:nvPr>
            <p:ph type="ctrTitle"/>
          </p:nvPr>
        </p:nvSpPr>
        <p:spPr>
          <a:xfrm>
            <a:off x="200819" y="122904"/>
            <a:ext cx="9174480" cy="802383"/>
          </a:xfrm>
        </p:spPr>
        <p:txBody>
          <a:bodyPr>
            <a:normAutofit/>
          </a:bodyPr>
          <a:lstStyle/>
          <a:p>
            <a:pPr algn="l"/>
            <a:r>
              <a:rPr lang="en-US" sz="4400" dirty="0">
                <a:latin typeface="Algerian" panose="04020705040A02060702" pitchFamily="82" charset="0"/>
              </a:rPr>
              <a:t>Helpful Resources:</a:t>
            </a:r>
          </a:p>
        </p:txBody>
      </p:sp>
      <p:pic>
        <p:nvPicPr>
          <p:cNvPr id="1026" name="Picture 2">
            <a:extLst>
              <a:ext uri="{FF2B5EF4-FFF2-40B4-BE49-F238E27FC236}">
                <a16:creationId xmlns:a16="http://schemas.microsoft.com/office/drawing/2014/main" id="{03DAE891-06BD-601F-8823-D991872320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09575" y="1"/>
            <a:ext cx="2382425" cy="25037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AC9ED6F-498E-62A0-9431-D8E6A89603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933950"/>
            <a:ext cx="3705225" cy="192405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952C8005-D07F-D982-B049-0B256AE46162}"/>
              </a:ext>
            </a:extLst>
          </p:cNvPr>
          <p:cNvSpPr txBox="1">
            <a:spLocks/>
          </p:cNvSpPr>
          <p:nvPr/>
        </p:nvSpPr>
        <p:spPr>
          <a:xfrm>
            <a:off x="200819" y="892651"/>
            <a:ext cx="9814037" cy="355758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dirty="0">
                <a:latin typeface="Bookman Old Style" panose="02050604050505020204" pitchFamily="18" charset="0"/>
              </a:rPr>
              <a:t>Free Resources for playing DND (with some premium options)</a:t>
            </a:r>
          </a:p>
          <a:p>
            <a:pPr algn="l"/>
            <a:endParaRPr lang="en-US" sz="3600" dirty="0">
              <a:latin typeface="Bookman Old Style" panose="02050604050505020204" pitchFamily="18" charset="0"/>
            </a:endParaRPr>
          </a:p>
          <a:p>
            <a:pPr marL="571500" indent="-571500" algn="l">
              <a:buFont typeface="Arial" panose="020B0604020202020204" pitchFamily="34" charset="0"/>
              <a:buChar char="•"/>
            </a:pPr>
            <a:r>
              <a:rPr lang="en-US" sz="3600" dirty="0">
                <a:latin typeface="Bookman Old Style" panose="02050604050505020204" pitchFamily="18" charset="0"/>
              </a:rPr>
              <a:t>For more information/options for all things DND (also has a pretty easy-to-use character creator if you make an account): </a:t>
            </a:r>
            <a:r>
              <a:rPr lang="en-US" sz="3600" dirty="0">
                <a:latin typeface="Bookman Old Style" panose="02050604050505020204" pitchFamily="18" charset="0"/>
                <a:hlinkClick r:id="rId6"/>
              </a:rPr>
              <a:t>https://www.dndbeyond.com</a:t>
            </a:r>
            <a:r>
              <a:rPr lang="en-US" sz="3600" dirty="0">
                <a:latin typeface="Bookman Old Style" panose="02050604050505020204" pitchFamily="18" charset="0"/>
              </a:rPr>
              <a:t> </a:t>
            </a:r>
          </a:p>
          <a:p>
            <a:pPr marL="571500" indent="-571500" algn="l">
              <a:buFont typeface="Arial" panose="020B0604020202020204" pitchFamily="34" charset="0"/>
              <a:buChar char="•"/>
            </a:pPr>
            <a:endParaRPr lang="en-US" sz="3600" dirty="0">
              <a:latin typeface="Bookman Old Style" panose="02050604050505020204" pitchFamily="18" charset="0"/>
            </a:endParaRPr>
          </a:p>
          <a:p>
            <a:pPr marL="571500" indent="-571500" algn="l">
              <a:buFont typeface="Arial" panose="020B0604020202020204" pitchFamily="34" charset="0"/>
              <a:buChar char="•"/>
            </a:pPr>
            <a:r>
              <a:rPr lang="en-US" sz="3600" dirty="0">
                <a:latin typeface="Bookman Old Style" panose="02050604050505020204" pitchFamily="18" charset="0"/>
              </a:rPr>
              <a:t>Fillable/printable character sheet: </a:t>
            </a:r>
            <a:r>
              <a:rPr lang="en-US" sz="3600" dirty="0">
                <a:latin typeface="Bookman Old Style" panose="02050604050505020204" pitchFamily="18" charset="0"/>
                <a:hlinkClick r:id="rId7"/>
              </a:rPr>
              <a:t>https://media.wizards.com/2016/dnd/downloads/5E_CharacterSheet_Fillable.pdf</a:t>
            </a:r>
            <a:r>
              <a:rPr lang="en-US" sz="3600" dirty="0">
                <a:latin typeface="Bookman Old Style" panose="02050604050505020204" pitchFamily="18" charset="0"/>
              </a:rPr>
              <a:t> </a:t>
            </a:r>
          </a:p>
          <a:p>
            <a:pPr marL="571500" indent="-571500" algn="l">
              <a:buFont typeface="Arial" panose="020B0604020202020204" pitchFamily="34" charset="0"/>
              <a:buChar char="•"/>
            </a:pPr>
            <a:endParaRPr lang="en-US" sz="3600" dirty="0">
              <a:latin typeface="Bookman Old Style" panose="02050604050505020204" pitchFamily="18" charset="0"/>
            </a:endParaRPr>
          </a:p>
          <a:p>
            <a:pPr marL="571500" indent="-571500" algn="l">
              <a:buFont typeface="Arial" panose="020B0604020202020204" pitchFamily="34" charset="0"/>
              <a:buChar char="•"/>
            </a:pPr>
            <a:r>
              <a:rPr lang="en-US" sz="3600" dirty="0">
                <a:latin typeface="Bookman Old Style" panose="02050604050505020204" pitchFamily="18" charset="0"/>
              </a:rPr>
              <a:t>For playing DND online with a Grid: </a:t>
            </a:r>
            <a:r>
              <a:rPr lang="en-US" sz="3600" dirty="0">
                <a:latin typeface="Bookman Old Style" panose="02050604050505020204" pitchFamily="18" charset="0"/>
                <a:hlinkClick r:id="rId8"/>
              </a:rPr>
              <a:t>https://app.roll20.net</a:t>
            </a:r>
            <a:endParaRPr lang="en-US" sz="3600" dirty="0">
              <a:latin typeface="Bookman Old Style" panose="02050604050505020204" pitchFamily="18" charset="0"/>
            </a:endParaRPr>
          </a:p>
        </p:txBody>
      </p:sp>
      <p:sp>
        <p:nvSpPr>
          <p:cNvPr id="5" name="TextBox 4">
            <a:extLst>
              <a:ext uri="{FF2B5EF4-FFF2-40B4-BE49-F238E27FC236}">
                <a16:creationId xmlns:a16="http://schemas.microsoft.com/office/drawing/2014/main" id="{333E571F-EEBE-460E-91FA-F0B0F69E58EF}"/>
              </a:ext>
            </a:extLst>
          </p:cNvPr>
          <p:cNvSpPr txBox="1"/>
          <p:nvPr/>
        </p:nvSpPr>
        <p:spPr>
          <a:xfrm>
            <a:off x="4430486" y="4478966"/>
            <a:ext cx="7761514" cy="2256130"/>
          </a:xfrm>
          <a:prstGeom prst="rect">
            <a:avLst/>
          </a:prstGeom>
          <a:noFill/>
        </p:spPr>
        <p:txBody>
          <a:bodyPr wrap="square">
            <a:spAutoFit/>
          </a:bodyPr>
          <a:lstStyle/>
          <a:p>
            <a:pPr>
              <a:lnSpc>
                <a:spcPct val="70000"/>
              </a:lnSpc>
            </a:pPr>
            <a:r>
              <a:rPr lang="en-US" sz="2000" dirty="0">
                <a:latin typeface="Bookman Old Style" panose="02050604050505020204" pitchFamily="18" charset="0"/>
              </a:rPr>
              <a:t>Extra free and creative resources (with premium options)</a:t>
            </a:r>
          </a:p>
          <a:p>
            <a:pPr>
              <a:lnSpc>
                <a:spcPct val="70000"/>
              </a:lnSpc>
            </a:pPr>
            <a:endParaRPr lang="en-US" sz="2000" dirty="0">
              <a:latin typeface="Bookman Old Style" panose="02050604050505020204" pitchFamily="18" charset="0"/>
            </a:endParaRPr>
          </a:p>
          <a:p>
            <a:pPr marL="571500" indent="-571500">
              <a:lnSpc>
                <a:spcPct val="70000"/>
              </a:lnSpc>
              <a:buFont typeface="Arial" panose="020B0604020202020204" pitchFamily="34" charset="0"/>
              <a:buChar char="•"/>
            </a:pPr>
            <a:r>
              <a:rPr lang="en-US" sz="2000" dirty="0">
                <a:latin typeface="Bookman Old Style" panose="02050604050505020204" pitchFamily="18" charset="0"/>
              </a:rPr>
              <a:t>For creating large scale and encounter maps: </a:t>
            </a:r>
            <a:r>
              <a:rPr lang="en-US" sz="2000" dirty="0">
                <a:latin typeface="Bookman Old Style" panose="02050604050505020204" pitchFamily="18" charset="0"/>
                <a:hlinkClick r:id="rId9"/>
              </a:rPr>
              <a:t>https://inkarnate.com</a:t>
            </a:r>
            <a:r>
              <a:rPr lang="en-US" sz="2000" dirty="0">
                <a:latin typeface="Bookman Old Style" panose="02050604050505020204" pitchFamily="18" charset="0"/>
              </a:rPr>
              <a:t> </a:t>
            </a:r>
          </a:p>
          <a:p>
            <a:pPr marL="571500" indent="-571500">
              <a:lnSpc>
                <a:spcPct val="70000"/>
              </a:lnSpc>
              <a:buFont typeface="Arial" panose="020B0604020202020204" pitchFamily="34" charset="0"/>
              <a:buChar char="•"/>
            </a:pPr>
            <a:endParaRPr lang="en-US" sz="2000" dirty="0">
              <a:latin typeface="Bookman Old Style" panose="02050604050505020204" pitchFamily="18" charset="0"/>
            </a:endParaRPr>
          </a:p>
          <a:p>
            <a:pPr marL="571500" indent="-571500">
              <a:lnSpc>
                <a:spcPct val="70000"/>
              </a:lnSpc>
              <a:buFont typeface="Arial" panose="020B0604020202020204" pitchFamily="34" charset="0"/>
              <a:buChar char="•"/>
            </a:pPr>
            <a:r>
              <a:rPr lang="en-US" sz="2000" dirty="0">
                <a:latin typeface="Bookman Old Style" panose="02050604050505020204" pitchFamily="18" charset="0"/>
              </a:rPr>
              <a:t>For creating characters (can also order a “mini” figurine of your character): </a:t>
            </a:r>
            <a:r>
              <a:rPr lang="en-US" sz="2000" dirty="0">
                <a:latin typeface="Bookman Old Style" panose="02050604050505020204" pitchFamily="18" charset="0"/>
                <a:hlinkClick r:id="rId10"/>
              </a:rPr>
              <a:t>https://www.heroforge.com</a:t>
            </a:r>
            <a:r>
              <a:rPr lang="en-US" sz="2000" dirty="0">
                <a:latin typeface="Bookman Old Style" panose="02050604050505020204" pitchFamily="18" charset="0"/>
              </a:rPr>
              <a:t> </a:t>
            </a:r>
          </a:p>
          <a:p>
            <a:pPr marL="571500" indent="-571500">
              <a:lnSpc>
                <a:spcPct val="70000"/>
              </a:lnSpc>
              <a:buFont typeface="Arial" panose="020B0604020202020204" pitchFamily="34" charset="0"/>
              <a:buChar char="•"/>
            </a:pPr>
            <a:endParaRPr lang="en-US" sz="2000" dirty="0">
              <a:latin typeface="Bookman Old Style" panose="02050604050505020204" pitchFamily="18" charset="0"/>
            </a:endParaRPr>
          </a:p>
          <a:p>
            <a:pPr marL="571500" indent="-571500">
              <a:lnSpc>
                <a:spcPct val="70000"/>
              </a:lnSpc>
              <a:buFont typeface="Arial" panose="020B0604020202020204" pitchFamily="34" charset="0"/>
              <a:buChar char="•"/>
            </a:pPr>
            <a:r>
              <a:rPr lang="en-US" sz="2000" dirty="0">
                <a:latin typeface="Bookman Old Style" panose="02050604050505020204" pitchFamily="18" charset="0"/>
              </a:rPr>
              <a:t>Fun website I use for choosing names: </a:t>
            </a:r>
            <a:r>
              <a:rPr lang="en-US" sz="2000" dirty="0">
                <a:latin typeface="Bookman Old Style" panose="02050604050505020204" pitchFamily="18" charset="0"/>
                <a:hlinkClick r:id="rId11"/>
              </a:rPr>
              <a:t>https://www.behindthename.com/</a:t>
            </a:r>
            <a:r>
              <a:rPr lang="en-US" sz="2000" dirty="0">
                <a:latin typeface="Bookman Old Style" panose="02050604050505020204" pitchFamily="18" charset="0"/>
              </a:rPr>
              <a:t> </a:t>
            </a:r>
          </a:p>
        </p:txBody>
      </p:sp>
    </p:spTree>
    <p:extLst>
      <p:ext uri="{BB962C8B-B14F-4D97-AF65-F5344CB8AC3E}">
        <p14:creationId xmlns:p14="http://schemas.microsoft.com/office/powerpoint/2010/main" val="13898260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10353</TotalTime>
  <Words>4011</Words>
  <Application>Microsoft Office PowerPoint</Application>
  <PresentationFormat>Widescreen</PresentationFormat>
  <Paragraphs>600</Paragraphs>
  <Slides>94</Slides>
  <Notes>37</Notes>
  <HiddenSlides>1</HiddenSlides>
  <MMClips>12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94</vt:i4>
      </vt:variant>
    </vt:vector>
  </HeadingPairs>
  <TitlesOfParts>
    <vt:vector size="103" baseType="lpstr">
      <vt:lpstr>Algerian</vt:lpstr>
      <vt:lpstr>Arial</vt:lpstr>
      <vt:lpstr>Bookman Old Style</vt:lpstr>
      <vt:lpstr>Calibri</vt:lpstr>
      <vt:lpstr>Calibri Light</vt:lpstr>
      <vt:lpstr>Old English Text MT</vt:lpstr>
      <vt:lpstr>Roboto</vt:lpstr>
      <vt:lpstr>Symbol</vt:lpstr>
      <vt:lpstr>Office Theme</vt:lpstr>
      <vt:lpstr>Dungeons and Dragons</vt:lpstr>
      <vt:lpstr>What is D&amp;D?</vt:lpstr>
      <vt:lpstr>Introductions</vt:lpstr>
      <vt:lpstr>Adventuring Agenda</vt:lpstr>
      <vt:lpstr>DISCLAIMER: WIZARDS OF THE COAST IS NOT RESPONSIBLE FOR THE CONSEQUENCES OF Splitting UP THE PARTY, STICKING APPENDAGEs IN THE MOUTH OF A LEERING GREEN DEVIL FACE, ACCEPTING A DINNER INVITATION FROM BUGBEARS, STORMING THE FEAST HALL OF A HILL GIANT STEADING, ANGERING A DRAGON OF ANY VARIETY, OR SAYING YES WHEN THE DM ASKS, “ARE YOU REALLY SURE?”</vt:lpstr>
      <vt:lpstr>Classes</vt:lpstr>
      <vt:lpstr>There are 12 Classes</vt:lpstr>
      <vt:lpstr>Barbarian</vt:lpstr>
      <vt:lpstr>Barbarian</vt:lpstr>
      <vt:lpstr>Bard</vt:lpstr>
      <vt:lpstr>Bard</vt:lpstr>
      <vt:lpstr>Cleric</vt:lpstr>
      <vt:lpstr>Cleric</vt:lpstr>
      <vt:lpstr>Druid</vt:lpstr>
      <vt:lpstr>Druid</vt:lpstr>
      <vt:lpstr>Fighter</vt:lpstr>
      <vt:lpstr>Fighter</vt:lpstr>
      <vt:lpstr>Monk</vt:lpstr>
      <vt:lpstr>Monk</vt:lpstr>
      <vt:lpstr>Paladin</vt:lpstr>
      <vt:lpstr>Paladin</vt:lpstr>
      <vt:lpstr>Ranger</vt:lpstr>
      <vt:lpstr>Rogue</vt:lpstr>
      <vt:lpstr>RANGER AND Rogue</vt:lpstr>
      <vt:lpstr>Sorcerer</vt:lpstr>
      <vt:lpstr>Sorcerer</vt:lpstr>
      <vt:lpstr>Warlock</vt:lpstr>
      <vt:lpstr>Warlock</vt:lpstr>
      <vt:lpstr>Wizard</vt:lpstr>
      <vt:lpstr>Wizard</vt:lpstr>
      <vt:lpstr>The 12 Classes</vt:lpstr>
      <vt:lpstr>Introductions</vt:lpstr>
      <vt:lpstr>Races</vt:lpstr>
      <vt:lpstr>“Race” versus “Species” versus “Ancestry”</vt:lpstr>
      <vt:lpstr>There are 9 Races</vt:lpstr>
      <vt:lpstr>Dwarf</vt:lpstr>
      <vt:lpstr>Dragonborn</vt:lpstr>
      <vt:lpstr>Elf</vt:lpstr>
      <vt:lpstr>Gnome</vt:lpstr>
      <vt:lpstr>Halfling</vt:lpstr>
      <vt:lpstr>human</vt:lpstr>
      <vt:lpstr>Half-elf</vt:lpstr>
      <vt:lpstr>Half-orc</vt:lpstr>
      <vt:lpstr>Tiefling</vt:lpstr>
      <vt:lpstr>The 9 Races</vt:lpstr>
      <vt:lpstr>Stats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It’s time…   to ROLL!</vt:lpstr>
      <vt:lpstr>The Types of Dice</vt:lpstr>
      <vt:lpstr>To roll stats:</vt:lpstr>
      <vt:lpstr>PowerPoint Presentation</vt:lpstr>
      <vt:lpstr>PowerPoint Presentation</vt:lpstr>
      <vt:lpstr>Personality and  Backstory</vt:lpstr>
      <vt:lpstr>Alignment Chart</vt:lpstr>
      <vt:lpstr>A Storm of Brains</vt:lpstr>
      <vt:lpstr>Background</vt:lpstr>
      <vt:lpstr>There are 13 Backgrounds</vt:lpstr>
      <vt:lpstr>Acolyte</vt:lpstr>
      <vt:lpstr>Acolyte</vt:lpstr>
      <vt:lpstr>Charlatan</vt:lpstr>
      <vt:lpstr>Criminal (variant – Spy)</vt:lpstr>
      <vt:lpstr>Entertainer (variant – Gladiator)</vt:lpstr>
      <vt:lpstr>Folk Hero</vt:lpstr>
      <vt:lpstr>Guild Artisan (variant – Guild Merchant)</vt:lpstr>
      <vt:lpstr>Hermit</vt:lpstr>
      <vt:lpstr>Noble     (variant – knight)</vt:lpstr>
      <vt:lpstr>Outlander</vt:lpstr>
      <vt:lpstr>SAGE</vt:lpstr>
      <vt:lpstr>SAILOR        (variant – Pirate)</vt:lpstr>
      <vt:lpstr>SOLDIER</vt:lpstr>
      <vt:lpstr>URCHIN</vt:lpstr>
      <vt:lpstr>The 13 Backgrounds</vt:lpstr>
      <vt:lpstr>Combat Basics</vt:lpstr>
      <vt:lpstr>Grid vs ‘Theatre of Mind’</vt:lpstr>
      <vt:lpstr>Equipment</vt:lpstr>
      <vt:lpstr>Armor and Armor Class (AC)</vt:lpstr>
      <vt:lpstr>Roll to Hit!</vt:lpstr>
      <vt:lpstr>PowerPoint Presentation</vt:lpstr>
      <vt:lpstr>PowerPoint Presentation</vt:lpstr>
      <vt:lpstr>PowerPoint Presentation</vt:lpstr>
      <vt:lpstr>PowerPoint Presentation</vt:lpstr>
      <vt:lpstr>A Word on Spells</vt:lpstr>
      <vt:lpstr>Encounter!</vt:lpstr>
      <vt:lpstr>Player Etiquette</vt:lpstr>
      <vt:lpstr>PowerPoint Presentation</vt:lpstr>
      <vt:lpstr>PowerPoint Presentation</vt:lpstr>
      <vt:lpstr>THANK YOU FOR PLAYING!!!</vt:lpstr>
      <vt:lpstr>Helpful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Dungeons and Dragons</dc:title>
  <dc:creator>Charlotte Kelly</dc:creator>
  <cp:lastModifiedBy>Charlotte Kelly</cp:lastModifiedBy>
  <cp:revision>33</cp:revision>
  <dcterms:created xsi:type="dcterms:W3CDTF">2023-04-15T19:20:00Z</dcterms:created>
  <dcterms:modified xsi:type="dcterms:W3CDTF">2023-04-22T23:53:45Z</dcterms:modified>
</cp:coreProperties>
</file>